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4" r:id="rId13"/>
  </p:sldMasterIdLst>
  <p:notesMasterIdLst>
    <p:notesMasterId r:id="rId15"/>
  </p:notesMasterIdLst>
  <p:sldIdLst>
    <p:sldId id="256" r:id="rId17"/>
    <p:sldId id="259" r:id="rId18"/>
    <p:sldId id="278" r:id="rId19"/>
    <p:sldId id="316" r:id="rId20"/>
    <p:sldId id="279" r:id="rId21"/>
    <p:sldId id="260" r:id="rId22"/>
    <p:sldId id="266" r:id="rId23"/>
    <p:sldId id="267" r:id="rId24"/>
    <p:sldId id="315" r:id="rId25"/>
    <p:sldId id="271" r:id="rId26"/>
    <p:sldId id="272" r:id="rId27"/>
    <p:sldId id="280" r:id="rId28"/>
    <p:sldId id="274" r:id="rId29"/>
    <p:sldId id="275" r:id="rId30"/>
    <p:sldId id="276" r:id="rId31"/>
    <p:sldId id="277" r:id="rId32"/>
    <p:sldId id="313" r:id="rId33"/>
    <p:sldId id="281" r:id="rId34"/>
    <p:sldId id="322" r:id="rId35"/>
    <p:sldId id="290" r:id="rId36"/>
    <p:sldId id="291" r:id="rId37"/>
    <p:sldId id="293" r:id="rId38"/>
    <p:sldId id="294" r:id="rId39"/>
    <p:sldId id="295" r:id="rId40"/>
    <p:sldId id="292" r:id="rId41"/>
    <p:sldId id="298" r:id="rId42"/>
    <p:sldId id="297" r:id="rId43"/>
    <p:sldId id="296" r:id="rId44"/>
    <p:sldId id="300" r:id="rId45"/>
    <p:sldId id="269" r:id="rId46"/>
    <p:sldId id="311" r:id="rId47"/>
    <p:sldId id="312" r:id="rId48"/>
    <p:sldId id="314" r:id="rId49"/>
    <p:sldId id="282" r:id="rId50"/>
    <p:sldId id="317" r:id="rId51"/>
    <p:sldId id="270" r:id="rId52"/>
    <p:sldId id="283" r:id="rId53"/>
    <p:sldId id="284" r:id="rId54"/>
    <p:sldId id="273" r:id="rId55"/>
    <p:sldId id="285" r:id="rId56"/>
    <p:sldId id="286" r:id="rId57"/>
    <p:sldId id="287" r:id="rId58"/>
    <p:sldId id="288" r:id="rId59"/>
    <p:sldId id="289" r:id="rId60"/>
    <p:sldId id="301" r:id="rId61"/>
    <p:sldId id="302" r:id="rId62"/>
    <p:sldId id="303" r:id="rId63"/>
    <p:sldId id="304" r:id="rId64"/>
    <p:sldId id="305" r:id="rId65"/>
    <p:sldId id="306" r:id="rId66"/>
    <p:sldId id="307" r:id="rId67"/>
    <p:sldId id="308" r:id="rId68"/>
    <p:sldId id="309" r:id="rId69"/>
    <p:sldId id="310" r:id="rId70"/>
    <p:sldId id="320" r:id="rId71"/>
    <p:sldId id="321" r:id="rId72"/>
    <p:sldId id="318" r:id="rId73"/>
    <p:sldId id="319" r:id="rId7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4397D6"/>
    <a:srgbClr val="92C1E6"/>
    <a:srgbClr val="FEFE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4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notesMaster" Target="notesMasters/notesMaster1.xml"></Relationship><Relationship Id="rId17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19" Type="http://schemas.openxmlformats.org/officeDocument/2006/relationships/slide" Target="slides/slide3.xml"></Relationship><Relationship Id="rId20" Type="http://schemas.openxmlformats.org/officeDocument/2006/relationships/slide" Target="slides/slide4.xml"></Relationship><Relationship Id="rId21" Type="http://schemas.openxmlformats.org/officeDocument/2006/relationships/slide" Target="slides/slide5.xml"></Relationship><Relationship Id="rId22" Type="http://schemas.openxmlformats.org/officeDocument/2006/relationships/slide" Target="slides/slide6.xml"></Relationship><Relationship Id="rId23" Type="http://schemas.openxmlformats.org/officeDocument/2006/relationships/slide" Target="slides/slide7.xml"></Relationship><Relationship Id="rId24" Type="http://schemas.openxmlformats.org/officeDocument/2006/relationships/slide" Target="slides/slide8.xml"></Relationship><Relationship Id="rId25" Type="http://schemas.openxmlformats.org/officeDocument/2006/relationships/slide" Target="slides/slide9.xml"></Relationship><Relationship Id="rId26" Type="http://schemas.openxmlformats.org/officeDocument/2006/relationships/slide" Target="slides/slide10.xml"></Relationship><Relationship Id="rId27" Type="http://schemas.openxmlformats.org/officeDocument/2006/relationships/slide" Target="slides/slide11.xml"></Relationship><Relationship Id="rId28" Type="http://schemas.openxmlformats.org/officeDocument/2006/relationships/slide" Target="slides/slide12.xml"></Relationship><Relationship Id="rId29" Type="http://schemas.openxmlformats.org/officeDocument/2006/relationships/slide" Target="slides/slide13.xml"></Relationship><Relationship Id="rId30" Type="http://schemas.openxmlformats.org/officeDocument/2006/relationships/slide" Target="slides/slide14.xml"></Relationship><Relationship Id="rId31" Type="http://schemas.openxmlformats.org/officeDocument/2006/relationships/slide" Target="slides/slide15.xml"></Relationship><Relationship Id="rId32" Type="http://schemas.openxmlformats.org/officeDocument/2006/relationships/slide" Target="slides/slide16.xml"></Relationship><Relationship Id="rId33" Type="http://schemas.openxmlformats.org/officeDocument/2006/relationships/slide" Target="slides/slide17.xml"></Relationship><Relationship Id="rId34" Type="http://schemas.openxmlformats.org/officeDocument/2006/relationships/slide" Target="slides/slide18.xml"></Relationship><Relationship Id="rId35" Type="http://schemas.openxmlformats.org/officeDocument/2006/relationships/slide" Target="slides/slide19.xml"></Relationship><Relationship Id="rId36" Type="http://schemas.openxmlformats.org/officeDocument/2006/relationships/slide" Target="slides/slide20.xml"></Relationship><Relationship Id="rId37" Type="http://schemas.openxmlformats.org/officeDocument/2006/relationships/slide" Target="slides/slide21.xml"></Relationship><Relationship Id="rId38" Type="http://schemas.openxmlformats.org/officeDocument/2006/relationships/slide" Target="slides/slide22.xml"></Relationship><Relationship Id="rId39" Type="http://schemas.openxmlformats.org/officeDocument/2006/relationships/slide" Target="slides/slide23.xml"></Relationship><Relationship Id="rId40" Type="http://schemas.openxmlformats.org/officeDocument/2006/relationships/slide" Target="slides/slide24.xml"></Relationship><Relationship Id="rId41" Type="http://schemas.openxmlformats.org/officeDocument/2006/relationships/slide" Target="slides/slide25.xml"></Relationship><Relationship Id="rId42" Type="http://schemas.openxmlformats.org/officeDocument/2006/relationships/slide" Target="slides/slide26.xml"></Relationship><Relationship Id="rId43" Type="http://schemas.openxmlformats.org/officeDocument/2006/relationships/slide" Target="slides/slide27.xml"></Relationship><Relationship Id="rId44" Type="http://schemas.openxmlformats.org/officeDocument/2006/relationships/slide" Target="slides/slide28.xml"></Relationship><Relationship Id="rId45" Type="http://schemas.openxmlformats.org/officeDocument/2006/relationships/slide" Target="slides/slide29.xml"></Relationship><Relationship Id="rId46" Type="http://schemas.openxmlformats.org/officeDocument/2006/relationships/slide" Target="slides/slide30.xml"></Relationship><Relationship Id="rId47" Type="http://schemas.openxmlformats.org/officeDocument/2006/relationships/slide" Target="slides/slide31.xml"></Relationship><Relationship Id="rId48" Type="http://schemas.openxmlformats.org/officeDocument/2006/relationships/slide" Target="slides/slide32.xml"></Relationship><Relationship Id="rId49" Type="http://schemas.openxmlformats.org/officeDocument/2006/relationships/slide" Target="slides/slide33.xml"></Relationship><Relationship Id="rId50" Type="http://schemas.openxmlformats.org/officeDocument/2006/relationships/slide" Target="slides/slide34.xml"></Relationship><Relationship Id="rId51" Type="http://schemas.openxmlformats.org/officeDocument/2006/relationships/slide" Target="slides/slide35.xml"></Relationship><Relationship Id="rId52" Type="http://schemas.openxmlformats.org/officeDocument/2006/relationships/slide" Target="slides/slide36.xml"></Relationship><Relationship Id="rId53" Type="http://schemas.openxmlformats.org/officeDocument/2006/relationships/slide" Target="slides/slide37.xml"></Relationship><Relationship Id="rId54" Type="http://schemas.openxmlformats.org/officeDocument/2006/relationships/slide" Target="slides/slide38.xml"></Relationship><Relationship Id="rId55" Type="http://schemas.openxmlformats.org/officeDocument/2006/relationships/slide" Target="slides/slide39.xml"></Relationship><Relationship Id="rId56" Type="http://schemas.openxmlformats.org/officeDocument/2006/relationships/slide" Target="slides/slide40.xml"></Relationship><Relationship Id="rId57" Type="http://schemas.openxmlformats.org/officeDocument/2006/relationships/slide" Target="slides/slide41.xml"></Relationship><Relationship Id="rId58" Type="http://schemas.openxmlformats.org/officeDocument/2006/relationships/slide" Target="slides/slide42.xml"></Relationship><Relationship Id="rId59" Type="http://schemas.openxmlformats.org/officeDocument/2006/relationships/slide" Target="slides/slide43.xml"></Relationship><Relationship Id="rId60" Type="http://schemas.openxmlformats.org/officeDocument/2006/relationships/slide" Target="slides/slide44.xml"></Relationship><Relationship Id="rId61" Type="http://schemas.openxmlformats.org/officeDocument/2006/relationships/slide" Target="slides/slide45.xml"></Relationship><Relationship Id="rId62" Type="http://schemas.openxmlformats.org/officeDocument/2006/relationships/slide" Target="slides/slide46.xml"></Relationship><Relationship Id="rId63" Type="http://schemas.openxmlformats.org/officeDocument/2006/relationships/slide" Target="slides/slide47.xml"></Relationship><Relationship Id="rId64" Type="http://schemas.openxmlformats.org/officeDocument/2006/relationships/slide" Target="slides/slide48.xml"></Relationship><Relationship Id="rId65" Type="http://schemas.openxmlformats.org/officeDocument/2006/relationships/slide" Target="slides/slide49.xml"></Relationship><Relationship Id="rId66" Type="http://schemas.openxmlformats.org/officeDocument/2006/relationships/slide" Target="slides/slide50.xml"></Relationship><Relationship Id="rId67" Type="http://schemas.openxmlformats.org/officeDocument/2006/relationships/slide" Target="slides/slide51.xml"></Relationship><Relationship Id="rId68" Type="http://schemas.openxmlformats.org/officeDocument/2006/relationships/slide" Target="slides/slide52.xml"></Relationship><Relationship Id="rId69" Type="http://schemas.openxmlformats.org/officeDocument/2006/relationships/slide" Target="slides/slide53.xml"></Relationship><Relationship Id="rId70" Type="http://schemas.openxmlformats.org/officeDocument/2006/relationships/slide" Target="slides/slide54.xml"></Relationship><Relationship Id="rId71" Type="http://schemas.openxmlformats.org/officeDocument/2006/relationships/slide" Target="slides/slide55.xml"></Relationship><Relationship Id="rId72" Type="http://schemas.openxmlformats.org/officeDocument/2006/relationships/slide" Target="slides/slide56.xml"></Relationship><Relationship Id="rId73" Type="http://schemas.openxmlformats.org/officeDocument/2006/relationships/slide" Target="slides/slide57.xml"></Relationship><Relationship Id="rId74" Type="http://schemas.openxmlformats.org/officeDocument/2006/relationships/slide" Target="slides/slide58.xml"></Relationship><Relationship Id="rId75" Type="http://schemas.openxmlformats.org/officeDocument/2006/relationships/viewProps" Target="viewProps.xml"></Relationship><Relationship Id="rId76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1A78F-61DF-46D1-A743-F33C69565D1A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8B671-31A7-4EE3-A6BF-163AE3DCF5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411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FC8FA-B122-F654-5A85-606EDAEEF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5E8933-3CAD-3D14-3081-6D5E88B51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255231-9DE1-8DBA-2DC3-4F826CDBD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2A0A75F-7E4E-4FB5-8779-A182313B3F87}" type="datetimeFigureOut">
              <a:rPr lang="ko-KR" altLang="en-US" smtClean="0"/>
              <a:pPr/>
              <a:t>2023-04-07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5A9637-13FA-0420-D40D-217CDC384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B428A0-9BC6-14CC-B150-ADF817B68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A1BA5D-E1A8-49EE-81C7-836CF53968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192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45451B-2257-FE79-869F-C75D48E0F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1533526"/>
            <a:ext cx="11134724" cy="4686300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BBF36E-B45E-9F25-E39A-711A9BAC10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400" y="6356350"/>
            <a:ext cx="3048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2A0A75F-7E4E-4FB5-8779-A182313B3F87}" type="datetimeFigureOut">
              <a:rPr lang="ko-KR" altLang="en-US" smtClean="0"/>
              <a:pPr/>
              <a:t>2023-04-07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B5579F-5170-0A45-CF36-452BACB09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7331F2-118B-6A10-FFBD-B8E3FA1B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0575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A1BA5D-E1A8-49EE-81C7-836CF539686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FF33183-85CE-F096-3FE1-FD9FCA68E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4724" cy="860425"/>
          </a:xfrm>
          <a:noFill/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46369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BF90A33-F528-125D-1D23-A91A7DF93B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BA1353-BEA8-22F9-3171-555450C0B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4C490C-20D6-69DC-B269-967766AF3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2A0A75F-7E4E-4FB5-8779-A182313B3F87}" type="datetimeFigureOut">
              <a:rPr lang="ko-KR" altLang="en-US" smtClean="0"/>
              <a:pPr/>
              <a:t>2023-04-07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4D8121-A887-AD49-729A-F4A2C09CE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8856F6-DF6E-603D-DDFF-09293A5F5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A1BA5D-E1A8-49EE-81C7-836CF53968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097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45433-8E52-CE25-FF05-6A242F733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4724" cy="860425"/>
          </a:xfrm>
          <a:noFill/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F9818C-870E-2A3E-2176-BDBE6FC72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562101"/>
            <a:ext cx="11134725" cy="46958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EB0443-A505-E2CC-F1C2-7F8566F9EA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399" y="6346825"/>
            <a:ext cx="336232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2A0A75F-7E4E-4FB5-8779-A182313B3F87}" type="datetimeFigureOut">
              <a:rPr lang="ko-KR" altLang="en-US" smtClean="0"/>
              <a:pPr/>
              <a:t>2023-04-07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A0633D-7195-8452-FFEB-42BC8BA7F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2925" y="6346825"/>
            <a:ext cx="411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002F56-267C-2AAB-00CA-6C6C7E9B9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4925" y="634682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A1BA5D-E1A8-49EE-81C7-836CF53968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129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BE97C-3F23-364B-44E2-904C4206A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7658DF-BB2A-A94E-1866-7C1D7F1D3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FF36F6-5426-9A04-6013-63D468BF8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2A0A75F-7E4E-4FB5-8779-A182313B3F87}" type="datetimeFigureOut">
              <a:rPr lang="ko-KR" altLang="en-US" smtClean="0"/>
              <a:pPr/>
              <a:t>2023-04-07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E126C3-FB51-908F-D623-FDB0677AE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0B4B3B-9F4B-2EB6-BA3F-18CFD5DF1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A1BA5D-E1A8-49EE-81C7-836CF53968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90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BF0CA8-F439-5068-4A0F-358C62ABA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609725"/>
            <a:ext cx="5363547" cy="45672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EC8A96-0814-BE24-B39D-99E4FF477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400" y="6356350"/>
            <a:ext cx="3048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2A0A75F-7E4E-4FB5-8779-A182313B3F87}" type="datetimeFigureOut">
              <a:rPr lang="ko-KR" altLang="en-US" smtClean="0"/>
              <a:pPr/>
              <a:t>2023-04-07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18A07A-EC42-6106-A33F-1BF4408E7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C1CA66-7855-DF7C-C1E5-A37CBE36E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0575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A1BA5D-E1A8-49EE-81C7-836CF539686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B3E3982A-2EA9-7997-4ACB-4325C99714B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96001" y="1609725"/>
            <a:ext cx="5562600" cy="45672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6867A76F-83DA-75F2-BA41-A8E74E86F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4724" cy="860425"/>
          </a:xfrm>
          <a:noFill/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6995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451BA0-AE77-3363-9B18-6759BB82C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09712"/>
            <a:ext cx="5381624" cy="82391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5B3B32-ECE9-3ACC-4880-83B9B399D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466974"/>
            <a:ext cx="5381625" cy="372268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8F707A-5925-5D2A-D89E-915078FCDC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6499" y="1509712"/>
            <a:ext cx="5381627" cy="82391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8FE972-4A0D-CDA9-2358-A824D9C421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400" y="6356350"/>
            <a:ext cx="291385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2A0A75F-7E4E-4FB5-8779-A182313B3F87}" type="datetimeFigureOut">
              <a:rPr lang="ko-KR" altLang="en-US" smtClean="0"/>
              <a:pPr/>
              <a:t>2023-04-07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BCEC1D-E2AA-8AF8-935F-ED699D5F9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2428" y="6356350"/>
            <a:ext cx="368975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BB1B87-C821-5BC1-28F9-8F5504522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9818" y="6356350"/>
            <a:ext cx="290830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A1BA5D-E1A8-49EE-81C7-836CF539686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97E1393A-4E66-765A-073F-6C155F58941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86499" y="2462210"/>
            <a:ext cx="5381625" cy="372268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4899AE5-E223-51FE-5C67-313E15123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4724" cy="860425"/>
          </a:xfrm>
          <a:noFill/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08071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91F885-D474-0C4C-04CC-6DC430913B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400" y="6356350"/>
            <a:ext cx="3048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2A0A75F-7E4E-4FB5-8779-A182313B3F87}" type="datetimeFigureOut">
              <a:rPr lang="ko-KR" altLang="en-US" smtClean="0"/>
              <a:pPr/>
              <a:t>2023-04-07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773209-AC3F-D840-4092-013AE5206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F53746-6D9A-7391-3C42-8605C722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A1BA5D-E1A8-49EE-81C7-836CF539686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E5E33C8-3D5E-1976-AC37-9BA328977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4724" cy="860425"/>
          </a:xfrm>
          <a:noFill/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30980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689266-00F2-2879-BBD2-F98115A990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5952" y="6356350"/>
            <a:ext cx="293544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2A0A75F-7E4E-4FB5-8779-A182313B3F87}" type="datetimeFigureOut">
              <a:rPr lang="ko-KR" altLang="en-US" smtClean="0"/>
              <a:pPr/>
              <a:t>2023-04-07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0206C2-1A6C-1DD3-7BE9-03BC09E58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D3AB4D-E0BC-CE81-9C6B-7007DD379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A1BA5D-E1A8-49EE-81C7-836CF53968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192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53F63-D14A-5C07-B206-8A95770B2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0F64A-4339-09EF-20E1-CEFD9343A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F1FC60-4415-EDF5-5A88-4C20155F11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B73ECE-AD69-61A7-4AB4-EE52D943B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2A0A75F-7E4E-4FB5-8779-A182313B3F87}" type="datetimeFigureOut">
              <a:rPr lang="ko-KR" altLang="en-US" smtClean="0"/>
              <a:pPr/>
              <a:t>2023-04-07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94870E-6D9E-979C-09C2-1243F5916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E8A00F-47EE-E4F7-0D7F-FB916257F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A1BA5D-E1A8-49EE-81C7-836CF53968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176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BB6DA-74DA-0456-B288-F382C7CA9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1081A2-AA29-6E39-88D1-ABB2D26E3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8F66F1-024A-02E6-E27E-EEC075026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AAABD1-769D-0785-F54C-106E90B11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2A0A75F-7E4E-4FB5-8779-A182313B3F87}" type="datetimeFigureOut">
              <a:rPr lang="ko-KR" altLang="en-US" smtClean="0"/>
              <a:pPr/>
              <a:t>2023-04-07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484C64-34C5-51BA-50B7-89FDD079C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D12260-A917-243E-EA98-4FFE55A06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A1BA5D-E1A8-49EE-81C7-836CF53968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226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E559E4-D1C9-61E3-5F84-05DEF7D15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C31F7A-B37A-04FA-6636-81756235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45AD25-7B5F-3CF8-705A-B59CD1F3A1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0A75F-7E4E-4FB5-8779-A182313B3F87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766E54-349A-D2F4-CB23-15510DB4A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7525FC-C952-3FCC-82FC-3D87842EC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1BA5D-E1A8-49EE-81C7-836CF539686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C42D62-27B2-EE9C-C3A1-C33195276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lumMod val="60000"/>
                  <a:lumOff val="40000"/>
                </a:schemeClr>
              </a:gs>
              <a:gs pos="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042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image9.png"></Relationship><Relationship Id="rId3" Type="http://schemas.openxmlformats.org/officeDocument/2006/relationships/slideLayout" Target="../slideLayouts/slideLayout2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image10.png"></Relationship><Relationship Id="rId3" Type="http://schemas.openxmlformats.org/officeDocument/2006/relationships/slideLayout" Target="../slideLayouts/slideLayout2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image11.png"></Relationship><Relationship Id="rId3" Type="http://schemas.openxmlformats.org/officeDocument/2006/relationships/slideLayout" Target="../slideLayouts/slideLayout2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slideLayout" Target="../slideLayouts/slideLayout2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image" Target="../media/image13.png"></Relationship><Relationship Id="rId3" Type="http://schemas.openxmlformats.org/officeDocument/2006/relationships/slideLayout" Target="../slideLayouts/slideLayout2.xml"></Relationship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image" Target="../media/image15.png"></Relationship><Relationship Id="rId3" Type="http://schemas.openxmlformats.org/officeDocument/2006/relationships/slideLayout" Target="../slideLayouts/slideLayout2.xml"></Relationship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image" Target="../media/image16.png"></Relationship><Relationship Id="rId3" Type="http://schemas.openxmlformats.org/officeDocument/2006/relationships/slideLayout" Target="../slideLayouts/slideLayout2.xml"></Relationship></Relationships>
</file>

<file path=ppt/slides/_rels/slide29.xml.rels><?xml version="1.0" encoding="UTF-8"?>
<Relationships xmlns="http://schemas.openxmlformats.org/package/2006/relationships"><Relationship Id="rId3" Type="http://schemas.openxmlformats.org/officeDocument/2006/relationships/image" Target="../media/image18.png"></Relationship><Relationship Id="rId4" Type="http://schemas.openxmlformats.org/officeDocument/2006/relationships/slideLayout" Target="../slideLayouts/slideLayout2.xml"></Relationship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bin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bin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bin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bin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bin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bin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bin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bin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07D48F1-7F81-2C36-E790-DF5CCE47BF44}"/>
              </a:ext>
            </a:extLst>
          </p:cNvPr>
          <p:cNvSpPr txBox="1"/>
          <p:nvPr/>
        </p:nvSpPr>
        <p:spPr>
          <a:xfrm>
            <a:off x="776624" y="1884025"/>
            <a:ext cx="847898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300" dirty="0">
                <a:latin typeface="+mj-lt"/>
              </a:rPr>
              <a:t>Kaggle Dataset</a:t>
            </a:r>
            <a:r>
              <a:rPr lang="ko-KR" altLang="en-US" sz="3600" b="1" spc="-300" dirty="0">
                <a:latin typeface="+mj-lt"/>
              </a:rPr>
              <a:t>을 이용한</a:t>
            </a:r>
            <a:endParaRPr lang="en-US" altLang="ko-KR" sz="3600" b="1" spc="-300" dirty="0">
              <a:latin typeface="+mj-lt"/>
            </a:endParaRPr>
          </a:p>
        </p:txBody>
      </p:sp>
      <p:sp>
        <p:nvSpPr>
          <p:cNvPr id="11" name="자유형: 도형 14">
            <a:extLst>
              <a:ext uri="{FF2B5EF4-FFF2-40B4-BE49-F238E27FC236}">
                <a16:creationId xmlns:a16="http://schemas.microsoft.com/office/drawing/2014/main" id="{7B6EE235-4707-3451-6191-268C46B7113E}"/>
              </a:ext>
            </a:extLst>
          </p:cNvPr>
          <p:cNvSpPr/>
          <p:nvPr/>
        </p:nvSpPr>
        <p:spPr>
          <a:xfrm rot="8100000">
            <a:off x="8929359" y="2979821"/>
            <a:ext cx="4661313" cy="2080444"/>
          </a:xfrm>
          <a:custGeom>
            <a:avLst/>
            <a:gdLst>
              <a:gd name="connsiteX0" fmla="*/ 0 w 5105612"/>
              <a:gd name="connsiteY0" fmla="*/ 2278743 h 2278744"/>
              <a:gd name="connsiteX1" fmla="*/ 0 w 5105612"/>
              <a:gd name="connsiteY1" fmla="*/ 2251153 h 2278744"/>
              <a:gd name="connsiteX2" fmla="*/ 2251154 w 5105612"/>
              <a:gd name="connsiteY2" fmla="*/ 0 h 2278744"/>
              <a:gd name="connsiteX3" fmla="*/ 3966240 w 5105612"/>
              <a:gd name="connsiteY3" fmla="*/ 0 h 2278744"/>
              <a:gd name="connsiteX4" fmla="*/ 4110754 w 5105612"/>
              <a:gd name="connsiteY4" fmla="*/ 0 h 2278744"/>
              <a:gd name="connsiteX5" fmla="*/ 4110754 w 5105612"/>
              <a:gd name="connsiteY5" fmla="*/ 10159 h 2278744"/>
              <a:gd name="connsiteX6" fmla="*/ 4195863 w 5105612"/>
              <a:gd name="connsiteY6" fmla="*/ 23148 h 2278744"/>
              <a:gd name="connsiteX7" fmla="*/ 5105612 w 5105612"/>
              <a:gd name="connsiteY7" fmla="*/ 1139372 h 2278744"/>
              <a:gd name="connsiteX8" fmla="*/ 4195863 w 5105612"/>
              <a:gd name="connsiteY8" fmla="*/ 2255596 h 2278744"/>
              <a:gd name="connsiteX9" fmla="*/ 4110754 w 5105612"/>
              <a:gd name="connsiteY9" fmla="*/ 2268585 h 2278744"/>
              <a:gd name="connsiteX10" fmla="*/ 4110754 w 5105612"/>
              <a:gd name="connsiteY10" fmla="*/ 2278743 h 2278744"/>
              <a:gd name="connsiteX11" fmla="*/ 3966260 w 5105612"/>
              <a:gd name="connsiteY11" fmla="*/ 2278743 h 2278744"/>
              <a:gd name="connsiteX12" fmla="*/ 3966240 w 5105612"/>
              <a:gd name="connsiteY12" fmla="*/ 2278744 h 2278744"/>
              <a:gd name="connsiteX13" fmla="*/ 3966221 w 5105612"/>
              <a:gd name="connsiteY13" fmla="*/ 2278743 h 2278744"/>
              <a:gd name="connsiteX0" fmla="*/ 3966221 w 5105612"/>
              <a:gd name="connsiteY0" fmla="*/ 2278743 h 2278744"/>
              <a:gd name="connsiteX1" fmla="*/ 0 w 5105612"/>
              <a:gd name="connsiteY1" fmla="*/ 2251153 h 2278744"/>
              <a:gd name="connsiteX2" fmla="*/ 2251154 w 5105612"/>
              <a:gd name="connsiteY2" fmla="*/ 0 h 2278744"/>
              <a:gd name="connsiteX3" fmla="*/ 3966240 w 5105612"/>
              <a:gd name="connsiteY3" fmla="*/ 0 h 2278744"/>
              <a:gd name="connsiteX4" fmla="*/ 4110754 w 5105612"/>
              <a:gd name="connsiteY4" fmla="*/ 0 h 2278744"/>
              <a:gd name="connsiteX5" fmla="*/ 4110754 w 5105612"/>
              <a:gd name="connsiteY5" fmla="*/ 10159 h 2278744"/>
              <a:gd name="connsiteX6" fmla="*/ 4195863 w 5105612"/>
              <a:gd name="connsiteY6" fmla="*/ 23148 h 2278744"/>
              <a:gd name="connsiteX7" fmla="*/ 5105612 w 5105612"/>
              <a:gd name="connsiteY7" fmla="*/ 1139372 h 2278744"/>
              <a:gd name="connsiteX8" fmla="*/ 4195863 w 5105612"/>
              <a:gd name="connsiteY8" fmla="*/ 2255596 h 2278744"/>
              <a:gd name="connsiteX9" fmla="*/ 4110754 w 5105612"/>
              <a:gd name="connsiteY9" fmla="*/ 2268585 h 2278744"/>
              <a:gd name="connsiteX10" fmla="*/ 4110754 w 5105612"/>
              <a:gd name="connsiteY10" fmla="*/ 2278743 h 2278744"/>
              <a:gd name="connsiteX11" fmla="*/ 3966260 w 5105612"/>
              <a:gd name="connsiteY11" fmla="*/ 2278743 h 2278744"/>
              <a:gd name="connsiteX12" fmla="*/ 3966240 w 5105612"/>
              <a:gd name="connsiteY12" fmla="*/ 2278744 h 2278744"/>
              <a:gd name="connsiteX13" fmla="*/ 3966221 w 5105612"/>
              <a:gd name="connsiteY13" fmla="*/ 2278743 h 227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05612" h="2278744">
                <a:moveTo>
                  <a:pt x="3966221" y="2278743"/>
                </a:moveTo>
                <a:lnTo>
                  <a:pt x="0" y="2251153"/>
                </a:lnTo>
                <a:lnTo>
                  <a:pt x="2251154" y="0"/>
                </a:lnTo>
                <a:lnTo>
                  <a:pt x="3966240" y="0"/>
                </a:lnTo>
                <a:lnTo>
                  <a:pt x="4110754" y="0"/>
                </a:lnTo>
                <a:lnTo>
                  <a:pt x="4110754" y="10159"/>
                </a:lnTo>
                <a:lnTo>
                  <a:pt x="4195863" y="23148"/>
                </a:lnTo>
                <a:cubicBezTo>
                  <a:pt x="4715057" y="129390"/>
                  <a:pt x="5105612" y="588771"/>
                  <a:pt x="5105612" y="1139372"/>
                </a:cubicBezTo>
                <a:cubicBezTo>
                  <a:pt x="5105612" y="1689973"/>
                  <a:pt x="4715056" y="2149354"/>
                  <a:pt x="4195863" y="2255596"/>
                </a:cubicBezTo>
                <a:lnTo>
                  <a:pt x="4110754" y="2268585"/>
                </a:lnTo>
                <a:lnTo>
                  <a:pt x="4110754" y="2278743"/>
                </a:lnTo>
                <a:lnTo>
                  <a:pt x="3966260" y="2278743"/>
                </a:lnTo>
                <a:cubicBezTo>
                  <a:pt x="3966253" y="2278743"/>
                  <a:pt x="3966247" y="2278744"/>
                  <a:pt x="3966240" y="2278744"/>
                </a:cubicBezTo>
                <a:cubicBezTo>
                  <a:pt x="3966234" y="2278744"/>
                  <a:pt x="3966227" y="2278743"/>
                  <a:pt x="3966221" y="2278743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자유형: 도형 21">
            <a:extLst>
              <a:ext uri="{FF2B5EF4-FFF2-40B4-BE49-F238E27FC236}">
                <a16:creationId xmlns:a16="http://schemas.microsoft.com/office/drawing/2014/main" id="{D5A3EF87-E224-C0AC-CA90-0E285C8A231E}"/>
              </a:ext>
            </a:extLst>
          </p:cNvPr>
          <p:cNvSpPr/>
          <p:nvPr/>
        </p:nvSpPr>
        <p:spPr>
          <a:xfrm rot="8100000">
            <a:off x="10610266" y="648359"/>
            <a:ext cx="2249755" cy="1004114"/>
          </a:xfrm>
          <a:custGeom>
            <a:avLst/>
            <a:gdLst>
              <a:gd name="connsiteX0" fmla="*/ 0 w 5105612"/>
              <a:gd name="connsiteY0" fmla="*/ 2278743 h 2278744"/>
              <a:gd name="connsiteX1" fmla="*/ 0 w 5105612"/>
              <a:gd name="connsiteY1" fmla="*/ 2251153 h 2278744"/>
              <a:gd name="connsiteX2" fmla="*/ 2251154 w 5105612"/>
              <a:gd name="connsiteY2" fmla="*/ 0 h 2278744"/>
              <a:gd name="connsiteX3" fmla="*/ 3966240 w 5105612"/>
              <a:gd name="connsiteY3" fmla="*/ 0 h 2278744"/>
              <a:gd name="connsiteX4" fmla="*/ 4110754 w 5105612"/>
              <a:gd name="connsiteY4" fmla="*/ 0 h 2278744"/>
              <a:gd name="connsiteX5" fmla="*/ 4110754 w 5105612"/>
              <a:gd name="connsiteY5" fmla="*/ 10159 h 2278744"/>
              <a:gd name="connsiteX6" fmla="*/ 4195863 w 5105612"/>
              <a:gd name="connsiteY6" fmla="*/ 23148 h 2278744"/>
              <a:gd name="connsiteX7" fmla="*/ 5105612 w 5105612"/>
              <a:gd name="connsiteY7" fmla="*/ 1139372 h 2278744"/>
              <a:gd name="connsiteX8" fmla="*/ 4195863 w 5105612"/>
              <a:gd name="connsiteY8" fmla="*/ 2255596 h 2278744"/>
              <a:gd name="connsiteX9" fmla="*/ 4110754 w 5105612"/>
              <a:gd name="connsiteY9" fmla="*/ 2268585 h 2278744"/>
              <a:gd name="connsiteX10" fmla="*/ 4110754 w 5105612"/>
              <a:gd name="connsiteY10" fmla="*/ 2278743 h 2278744"/>
              <a:gd name="connsiteX11" fmla="*/ 3966260 w 5105612"/>
              <a:gd name="connsiteY11" fmla="*/ 2278743 h 2278744"/>
              <a:gd name="connsiteX12" fmla="*/ 3966240 w 5105612"/>
              <a:gd name="connsiteY12" fmla="*/ 2278744 h 2278744"/>
              <a:gd name="connsiteX13" fmla="*/ 3966221 w 5105612"/>
              <a:gd name="connsiteY13" fmla="*/ 2278743 h 227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05612" h="2278744">
                <a:moveTo>
                  <a:pt x="0" y="2278743"/>
                </a:moveTo>
                <a:lnTo>
                  <a:pt x="0" y="2251153"/>
                </a:lnTo>
                <a:lnTo>
                  <a:pt x="2251154" y="0"/>
                </a:lnTo>
                <a:lnTo>
                  <a:pt x="3966240" y="0"/>
                </a:lnTo>
                <a:lnTo>
                  <a:pt x="4110754" y="0"/>
                </a:lnTo>
                <a:lnTo>
                  <a:pt x="4110754" y="10159"/>
                </a:lnTo>
                <a:lnTo>
                  <a:pt x="4195863" y="23148"/>
                </a:lnTo>
                <a:cubicBezTo>
                  <a:pt x="4715057" y="129390"/>
                  <a:pt x="5105612" y="588771"/>
                  <a:pt x="5105612" y="1139372"/>
                </a:cubicBezTo>
                <a:cubicBezTo>
                  <a:pt x="5105612" y="1689973"/>
                  <a:pt x="4715056" y="2149354"/>
                  <a:pt x="4195863" y="2255596"/>
                </a:cubicBezTo>
                <a:lnTo>
                  <a:pt x="4110754" y="2268585"/>
                </a:lnTo>
                <a:lnTo>
                  <a:pt x="4110754" y="2278743"/>
                </a:lnTo>
                <a:lnTo>
                  <a:pt x="3966260" y="2278743"/>
                </a:lnTo>
                <a:lnTo>
                  <a:pt x="3966240" y="2278744"/>
                </a:lnTo>
                <a:lnTo>
                  <a:pt x="3966221" y="2278743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CB4FBB2-53E0-FD7A-4960-0AD03B55DDF9}"/>
              </a:ext>
            </a:extLst>
          </p:cNvPr>
          <p:cNvSpPr/>
          <p:nvPr/>
        </p:nvSpPr>
        <p:spPr>
          <a:xfrm>
            <a:off x="785091" y="367146"/>
            <a:ext cx="1230745" cy="1230745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225172-66BD-8D87-2112-057B8FCAECEC}"/>
              </a:ext>
            </a:extLst>
          </p:cNvPr>
          <p:cNvSpPr txBox="1"/>
          <p:nvPr/>
        </p:nvSpPr>
        <p:spPr>
          <a:xfrm>
            <a:off x="857972" y="4569432"/>
            <a:ext cx="341240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600" b="1" spc="-300" dirty="0">
                <a:latin typeface="+mj-lt"/>
              </a:rPr>
              <a:t>팀장 </a:t>
            </a:r>
            <a:r>
              <a:rPr lang="en-US" altLang="ko-KR" sz="3600" b="1" spc="-300" dirty="0">
                <a:latin typeface="+mj-lt"/>
              </a:rPr>
              <a:t>: </a:t>
            </a:r>
            <a:r>
              <a:rPr lang="ko-KR" altLang="en-US" sz="3600" b="1" spc="-300" dirty="0">
                <a:latin typeface="+mj-lt"/>
              </a:rPr>
              <a:t>신주용</a:t>
            </a:r>
            <a:endParaRPr lang="en-US" altLang="ko-KR" sz="3600" b="1" spc="-3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6957E-A943-03AB-95D3-50444A2480BB}"/>
              </a:ext>
            </a:extLst>
          </p:cNvPr>
          <p:cNvSpPr txBox="1"/>
          <p:nvPr/>
        </p:nvSpPr>
        <p:spPr>
          <a:xfrm>
            <a:off x="857972" y="5340957"/>
            <a:ext cx="855590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600" b="1" spc="-300" dirty="0">
                <a:latin typeface="+mj-lt"/>
              </a:rPr>
              <a:t>팀원 </a:t>
            </a:r>
            <a:r>
              <a:rPr lang="en-US" altLang="ko-KR" sz="3600" b="1" spc="-300" dirty="0">
                <a:latin typeface="+mj-lt"/>
              </a:rPr>
              <a:t>: </a:t>
            </a:r>
            <a:r>
              <a:rPr lang="ko-KR" altLang="en-US" sz="3600" b="1" spc="-300" dirty="0">
                <a:latin typeface="+mj-lt"/>
              </a:rPr>
              <a:t>김주환</a:t>
            </a:r>
            <a:r>
              <a:rPr lang="en-US" altLang="ko-KR" sz="3600" b="1" spc="-300" dirty="0">
                <a:latin typeface="+mj-lt"/>
              </a:rPr>
              <a:t>, </a:t>
            </a:r>
            <a:r>
              <a:rPr lang="ko-KR" altLang="en-US" sz="3600" b="1" spc="-300" dirty="0">
                <a:latin typeface="+mj-lt"/>
              </a:rPr>
              <a:t>박은영</a:t>
            </a:r>
            <a:r>
              <a:rPr lang="en-US" altLang="ko-KR" sz="3600" b="1" spc="-300" dirty="0">
                <a:latin typeface="+mj-lt"/>
              </a:rPr>
              <a:t>, </a:t>
            </a:r>
            <a:r>
              <a:rPr lang="ko-KR" altLang="en-US" sz="3600" b="1" spc="-300" dirty="0" err="1">
                <a:latin typeface="+mj-lt"/>
              </a:rPr>
              <a:t>이도원</a:t>
            </a:r>
            <a:r>
              <a:rPr lang="en-US" altLang="ko-KR" sz="3600" b="1" spc="-300" dirty="0">
                <a:latin typeface="+mj-lt"/>
              </a:rPr>
              <a:t>, </a:t>
            </a:r>
            <a:r>
              <a:rPr lang="ko-KR" altLang="en-US" sz="3600" b="1" spc="-300" dirty="0" err="1">
                <a:latin typeface="+mj-lt"/>
              </a:rPr>
              <a:t>진광환</a:t>
            </a:r>
            <a:r>
              <a:rPr lang="en-US" altLang="ko-KR" sz="3600" b="1" spc="-300" dirty="0">
                <a:latin typeface="+mj-lt"/>
              </a:rPr>
              <a:t>, </a:t>
            </a:r>
            <a:r>
              <a:rPr lang="ko-KR" altLang="en-US" sz="3600" b="1" spc="-300" dirty="0" err="1">
                <a:latin typeface="+mj-lt"/>
              </a:rPr>
              <a:t>허우영</a:t>
            </a:r>
            <a:endParaRPr lang="en-US" altLang="ko-KR" sz="3600" b="1" spc="-3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891267-F45C-FA13-9BFA-0F76F39145B5}"/>
              </a:ext>
            </a:extLst>
          </p:cNvPr>
          <p:cNvSpPr txBox="1"/>
          <p:nvPr/>
        </p:nvSpPr>
        <p:spPr>
          <a:xfrm>
            <a:off x="717356" y="2556029"/>
            <a:ext cx="8478981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8800" b="1" spc="-300" dirty="0">
                <a:latin typeface="+mj-lt"/>
              </a:rPr>
              <a:t>당뇨병 예측</a:t>
            </a:r>
            <a:endParaRPr lang="en-US" altLang="ko-KR" sz="8800" b="1" spc="-3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66563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CF947-FFBC-C549-0E79-8F46FE27E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02. EDA </a:t>
            </a:r>
            <a:r>
              <a:rPr lang="ko-KR" altLang="en-US" b="1" dirty="0"/>
              <a:t>시각화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E75781-6AD8-26B9-62B2-6613BBD9E466}"/>
              </a:ext>
            </a:extLst>
          </p:cNvPr>
          <p:cNvSpPr txBox="1"/>
          <p:nvPr/>
        </p:nvSpPr>
        <p:spPr>
          <a:xfrm>
            <a:off x="610985" y="2779032"/>
            <a:ext cx="296267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/>
              <a:t>독립변수 간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   </a:t>
            </a:r>
            <a:r>
              <a:rPr lang="ko-KR" altLang="en-US" b="1" dirty="0"/>
              <a:t>상관관계가 보이고 있다</a:t>
            </a:r>
            <a:r>
              <a:rPr lang="en-US" altLang="ko-KR" b="1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E41FA2-785D-2EDF-D0F3-C5E144184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09" y="1343025"/>
            <a:ext cx="8264376" cy="518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81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2CA31-91EE-F8AC-A9E4-51852908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02. EDA</a:t>
            </a:r>
            <a:r>
              <a:rPr lang="ko-KR" altLang="en-US" b="1" dirty="0"/>
              <a:t> 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49493-AB71-08A8-44C8-535837AA762D}"/>
              </a:ext>
            </a:extLst>
          </p:cNvPr>
          <p:cNvSpPr txBox="1"/>
          <p:nvPr/>
        </p:nvSpPr>
        <p:spPr>
          <a:xfrm>
            <a:off x="533400" y="2568219"/>
            <a:ext cx="8143895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 err="1"/>
              <a:t>분산팽창요인이</a:t>
            </a:r>
            <a:r>
              <a:rPr lang="ko-KR" altLang="en-US" b="1" dirty="0"/>
              <a:t> </a:t>
            </a:r>
            <a:r>
              <a:rPr lang="en-US" altLang="ko-KR" b="1" dirty="0"/>
              <a:t>10</a:t>
            </a:r>
            <a:r>
              <a:rPr lang="ko-KR" altLang="en-US" b="1" dirty="0"/>
              <a:t>이하로 낮게 잡혀서 </a:t>
            </a:r>
            <a:r>
              <a:rPr lang="ko-KR" altLang="en-US" b="1" dirty="0" err="1"/>
              <a:t>다중공선성이</a:t>
            </a:r>
            <a:r>
              <a:rPr lang="ko-KR" altLang="en-US" b="1" dirty="0"/>
              <a:t> 존재하지 않음</a:t>
            </a:r>
            <a:r>
              <a:rPr lang="en-US" altLang="ko-KR" b="1" dirty="0"/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err="1"/>
              <a:t>MentHlth</a:t>
            </a:r>
            <a:r>
              <a:rPr lang="en-US" altLang="ko-KR" b="1" dirty="0"/>
              <a:t>, </a:t>
            </a:r>
            <a:r>
              <a:rPr lang="en-US" altLang="ko-KR" b="1" dirty="0" err="1"/>
              <a:t>PhysHlth</a:t>
            </a:r>
            <a:r>
              <a:rPr lang="en-US" altLang="ko-KR" b="1" dirty="0"/>
              <a:t>, </a:t>
            </a:r>
            <a:r>
              <a:rPr lang="en-US" altLang="ko-KR" b="1" dirty="0" err="1"/>
              <a:t>DiffWalk</a:t>
            </a:r>
            <a:r>
              <a:rPr lang="en-US" altLang="ko-KR" b="1" dirty="0"/>
              <a:t> column</a:t>
            </a:r>
            <a:r>
              <a:rPr lang="ko-KR" altLang="en-US" b="1" dirty="0"/>
              <a:t>과의 상관관계가 매우 높다</a:t>
            </a:r>
            <a:r>
              <a:rPr lang="en-US" altLang="ko-KR" b="1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b="1" dirty="0" err="1"/>
              <a:t>GenHlth</a:t>
            </a:r>
            <a:r>
              <a:rPr lang="en-US" altLang="ko-KR" sz="1800" b="1" dirty="0"/>
              <a:t> column </a:t>
            </a:r>
            <a:r>
              <a:rPr lang="ko-KR" altLang="en-US" sz="1800" b="1" dirty="0"/>
              <a:t>자체가 관측자의 주관에 따라 편향된 데이터일 </a:t>
            </a:r>
            <a:br>
              <a:rPr lang="en-US" altLang="ko-KR" b="1" dirty="0"/>
            </a:br>
            <a:r>
              <a:rPr lang="ko-KR" altLang="en-US" sz="1800" b="1" dirty="0"/>
              <a:t>가능성이 있다</a:t>
            </a:r>
            <a:r>
              <a:rPr lang="en-US" altLang="ko-KR" sz="1800" b="1" dirty="0"/>
              <a:t>.</a:t>
            </a:r>
            <a:endParaRPr lang="ko-KR" altLang="en-US" b="1" dirty="0"/>
          </a:p>
          <a:p>
            <a:pPr>
              <a:lnSpc>
                <a:spcPct val="150000"/>
              </a:lnSpc>
            </a:pP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A91104-33A2-7DF6-B557-58EB3D9B3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85" y="160712"/>
            <a:ext cx="3372043" cy="653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39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1C059-80A7-D4F9-3395-33618110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02. EDA</a:t>
            </a:r>
            <a:r>
              <a:rPr lang="ko-KR" altLang="en-US" b="1" dirty="0"/>
              <a:t> 시각화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004B8-1D36-3AB0-AC3B-DC2DFCB05B78}"/>
              </a:ext>
            </a:extLst>
          </p:cNvPr>
          <p:cNvSpPr txBox="1"/>
          <p:nvPr/>
        </p:nvSpPr>
        <p:spPr>
          <a:xfrm>
            <a:off x="533400" y="5002804"/>
            <a:ext cx="8677471" cy="78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/>
              <a:t>고혈압</a:t>
            </a:r>
            <a:r>
              <a:rPr lang="en-US" altLang="ko-KR" dirty="0"/>
              <a:t>, </a:t>
            </a:r>
            <a:r>
              <a:rPr lang="ko-KR" altLang="en-US" dirty="0"/>
              <a:t>또는 </a:t>
            </a:r>
            <a:r>
              <a:rPr lang="ko-KR" altLang="en-US" dirty="0" err="1"/>
              <a:t>뇌졸증이</a:t>
            </a:r>
            <a:r>
              <a:rPr lang="ko-KR" altLang="en-US" dirty="0"/>
              <a:t> 있는 경우 당뇨병 발병률이 더 높은 양상을 보임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계단을 오를 때 불편함을 겪는 경우 당뇨병 발병률이 더 높은 양상을 보임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921BD2-9B61-CD12-DC03-76DCE0DCA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3" y="1607109"/>
            <a:ext cx="11929533" cy="313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29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1E2DC-A9B5-50A8-65A8-2F4E633BB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02. EDA</a:t>
            </a:r>
            <a:r>
              <a:rPr lang="ko-KR" altLang="en-US" b="1" dirty="0"/>
              <a:t> 시각화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7611E-F47E-3B61-E5FB-DAF896F82F68}"/>
              </a:ext>
            </a:extLst>
          </p:cNvPr>
          <p:cNvSpPr txBox="1"/>
          <p:nvPr/>
        </p:nvSpPr>
        <p:spPr>
          <a:xfrm>
            <a:off x="1227734" y="5556384"/>
            <a:ext cx="1017266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- </a:t>
            </a:r>
            <a:r>
              <a:rPr lang="ko-KR" altLang="en-US" b="1" dirty="0"/>
              <a:t>지난 한 달 동안 물리적인 부상을 입은 날 수와</a:t>
            </a:r>
            <a:r>
              <a:rPr lang="en-US" altLang="ko-KR" b="1" dirty="0"/>
              <a:t> </a:t>
            </a:r>
            <a:r>
              <a:rPr lang="ko-KR" altLang="en-US" b="1" dirty="0"/>
              <a:t>당뇨병 발병률은</a:t>
            </a:r>
            <a:r>
              <a:rPr lang="en-US" altLang="ko-KR" b="1" dirty="0"/>
              <a:t> </a:t>
            </a:r>
            <a:r>
              <a:rPr lang="ko-KR" altLang="en-US" b="1" dirty="0"/>
              <a:t>우상향의  관계를 보이지만</a:t>
            </a:r>
            <a:r>
              <a:rPr lang="en-US" altLang="ko-KR" b="1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  시각화만으로는 상관관계를 예측하기가 어려움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7CF690-5055-E004-3BDF-7D330009E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58" y="1478922"/>
            <a:ext cx="11898283" cy="403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42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AE20B-8974-0D58-D8C8-66002115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02. EDA</a:t>
            </a:r>
            <a:r>
              <a:rPr lang="ko-KR" altLang="en-US" b="1" dirty="0"/>
              <a:t> 시각화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E887C-ECBD-8648-A821-444B0F82FF8F}"/>
              </a:ext>
            </a:extLst>
          </p:cNvPr>
          <p:cNvSpPr txBox="1"/>
          <p:nvPr/>
        </p:nvSpPr>
        <p:spPr>
          <a:xfrm>
            <a:off x="675640" y="2488759"/>
            <a:ext cx="3065263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/>
              <a:t>흡연을 하는 사람이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   </a:t>
            </a:r>
            <a:r>
              <a:rPr lang="ko-KR" altLang="en-US" b="1" dirty="0"/>
              <a:t>당뇨병 발병률이 높음</a:t>
            </a: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/>
              <a:t>일반적으로 여자보다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   </a:t>
            </a:r>
            <a:r>
              <a:rPr lang="ko-KR" altLang="en-US" b="1" dirty="0"/>
              <a:t>남자가 당뇨병 발병률이</a:t>
            </a:r>
            <a:r>
              <a:rPr lang="en-US" altLang="ko-KR" b="1" dirty="0"/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   </a:t>
            </a:r>
            <a:r>
              <a:rPr lang="ko-KR" altLang="en-US" b="1" dirty="0"/>
              <a:t>높은 경향성을 보임</a:t>
            </a:r>
            <a:endParaRPr lang="en-US" altLang="ko-KR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FF79FC-2639-B1B0-9A54-EA71665E1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793" y="1077184"/>
            <a:ext cx="7337368" cy="56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2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3D439-0300-38BB-6851-5336F518E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02. EDA</a:t>
            </a:r>
            <a:r>
              <a:rPr lang="ko-KR" altLang="en-US" b="1" dirty="0"/>
              <a:t>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D8BE6-43F5-72CE-503A-70AE4FC2D0C6}"/>
              </a:ext>
            </a:extLst>
          </p:cNvPr>
          <p:cNvSpPr txBox="1"/>
          <p:nvPr/>
        </p:nvSpPr>
        <p:spPr>
          <a:xfrm>
            <a:off x="533400" y="1851226"/>
            <a:ext cx="3839513" cy="377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/>
              <a:t>5</a:t>
            </a:r>
            <a:r>
              <a:rPr lang="ko-KR" altLang="en-US" b="1" dirty="0"/>
              <a:t>년 이내에 콜레스테롤 진단을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   </a:t>
            </a:r>
            <a:r>
              <a:rPr lang="ko-KR" altLang="en-US" b="1" dirty="0"/>
              <a:t>받은 군이 당뇨병 발생률이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   </a:t>
            </a:r>
            <a:r>
              <a:rPr lang="ko-KR" altLang="en-US" b="1" dirty="0"/>
              <a:t>현저하게 낮음</a:t>
            </a: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/>
              <a:t>콜레스테롤 진단을 받은 군은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    </a:t>
            </a:r>
            <a:r>
              <a:rPr lang="ko-KR" altLang="en-US" b="1" dirty="0"/>
              <a:t>그렇지 않은 군보다</a:t>
            </a:r>
            <a:r>
              <a:rPr lang="en-US" altLang="ko-KR" b="1" dirty="0"/>
              <a:t> </a:t>
            </a:r>
            <a:r>
              <a:rPr lang="ko-KR" altLang="en-US" b="1" dirty="0"/>
              <a:t>연령분포가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    </a:t>
            </a:r>
            <a:r>
              <a:rPr lang="ko-KR" altLang="en-US" b="1" dirty="0"/>
              <a:t>고른 양상을 보임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DC7EC1-1002-3430-BF58-90CAA618F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45" y="1154159"/>
            <a:ext cx="7542414" cy="553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89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3D439-0300-38BB-6851-5336F518E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02. EDA</a:t>
            </a:r>
            <a:r>
              <a:rPr lang="ko-KR" altLang="en-US" b="1" dirty="0"/>
              <a:t>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D8BE6-43F5-72CE-503A-70AE4FC2D0C6}"/>
              </a:ext>
            </a:extLst>
          </p:cNvPr>
          <p:cNvSpPr txBox="1"/>
          <p:nvPr/>
        </p:nvSpPr>
        <p:spPr>
          <a:xfrm>
            <a:off x="655226" y="2704635"/>
            <a:ext cx="345639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/>
              <a:t>30</a:t>
            </a:r>
            <a:r>
              <a:rPr lang="ko-KR" altLang="en-US" b="1" dirty="0"/>
              <a:t>일 이내에 운동을 했을 때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   </a:t>
            </a:r>
            <a:r>
              <a:rPr lang="ko-KR" altLang="en-US" b="1" dirty="0"/>
              <a:t>당뇨병 발병률이</a:t>
            </a:r>
            <a:r>
              <a:rPr lang="en-US" altLang="ko-KR" b="1" dirty="0"/>
              <a:t> </a:t>
            </a:r>
            <a:r>
              <a:rPr lang="ko-KR" altLang="en-US" b="1" dirty="0"/>
              <a:t>더 낮음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D5298E-35D5-FDC2-DDA2-C1C98FEFD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327" y="1055974"/>
            <a:ext cx="7680139" cy="56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37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8537C-5554-FA91-06CB-CBBB1F0B8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4724" cy="5775327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b="1" dirty="0"/>
              <a:t>03. </a:t>
            </a:r>
            <a:r>
              <a:rPr lang="ko-KR" altLang="en-US" sz="6000" b="1" dirty="0" err="1"/>
              <a:t>머신러닝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891414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1D97-A3C1-83F4-CC2E-09FF3C63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03.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</a:t>
            </a:r>
            <a:r>
              <a:rPr lang="en-US" altLang="ko-KR" b="1" dirty="0"/>
              <a:t>- Preprocess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05DCF0-D6C4-E0C3-5C89-B75CFA10A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62100"/>
            <a:ext cx="8090484" cy="481329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2400" b="1" dirty="0"/>
              <a:t>Age </a:t>
            </a:r>
            <a:r>
              <a:rPr lang="ko-KR" altLang="en-US" sz="2400" b="1" dirty="0"/>
              <a:t>열 삭제</a:t>
            </a:r>
            <a:endParaRPr lang="en-US" altLang="ko-KR" sz="2400" b="1" dirty="0"/>
          </a:p>
          <a:p>
            <a:pPr marL="457200" indent="-457200">
              <a:buAutoNum type="arabicPeriod"/>
            </a:pP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b="1" dirty="0"/>
              <a:t>2. </a:t>
            </a:r>
            <a:r>
              <a:rPr lang="en-US" altLang="ko-KR" sz="2400" b="1" dirty="0" err="1"/>
              <a:t>train_test_split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test_size</a:t>
            </a:r>
            <a:r>
              <a:rPr lang="en-US" altLang="ko-KR" sz="2400" b="1" dirty="0"/>
              <a:t>=0.2, </a:t>
            </a:r>
            <a:r>
              <a:rPr lang="en-US" altLang="ko-KR" sz="2400" b="1" dirty="0" err="1"/>
              <a:t>random_state</a:t>
            </a:r>
            <a:r>
              <a:rPr lang="en-US" altLang="ko-KR" sz="2400" b="1" dirty="0"/>
              <a:t>=33)</a:t>
            </a:r>
          </a:p>
          <a:p>
            <a:pPr marL="0" indent="0">
              <a:buNone/>
            </a:pP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b="1" dirty="0"/>
              <a:t>3. </a:t>
            </a:r>
            <a:r>
              <a:rPr lang="en-US" altLang="ko-KR" sz="2400" b="1" dirty="0" err="1"/>
              <a:t>StandardScaler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적용</a:t>
            </a:r>
            <a:endParaRPr lang="en-US" altLang="ko-KR" sz="2400" b="1" dirty="0"/>
          </a:p>
          <a:p>
            <a:pPr marL="0" indent="0">
              <a:buNone/>
            </a:pP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b="1" dirty="0"/>
              <a:t>4. PCA </a:t>
            </a:r>
            <a:r>
              <a:rPr lang="ko-KR" altLang="en-US" sz="2400" b="1" dirty="0"/>
              <a:t>적용</a:t>
            </a:r>
            <a:endParaRPr lang="en-US" altLang="ko-KR" sz="2400" b="1" dirty="0"/>
          </a:p>
          <a:p>
            <a:pPr marL="514350" indent="-514350">
              <a:buAutoNum type="arabicPeriod"/>
            </a:pPr>
            <a:endParaRPr lang="en-US" altLang="ko-KR" sz="2400" b="1" dirty="0"/>
          </a:p>
          <a:p>
            <a:pPr marL="0" indent="0">
              <a:buNone/>
            </a:pPr>
            <a:endParaRPr lang="en-US" altLang="ko-KR" sz="24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F6E565-F716-CC6A-3867-3CBA918B89F8}"/>
              </a:ext>
            </a:extLst>
          </p:cNvPr>
          <p:cNvSpPr/>
          <p:nvPr/>
        </p:nvSpPr>
        <p:spPr>
          <a:xfrm>
            <a:off x="8080405" y="1444625"/>
            <a:ext cx="3031958" cy="33977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Train</a:t>
            </a:r>
          </a:p>
          <a:p>
            <a:pPr algn="ctr"/>
            <a:endParaRPr lang="en-US" altLang="ko-KR" sz="3600" dirty="0">
              <a:solidFill>
                <a:schemeClr val="tx1"/>
              </a:solidFill>
            </a:endParaRPr>
          </a:p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80%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D52E00-D2B6-D0A0-E91F-F94AD92A40D6}"/>
              </a:ext>
            </a:extLst>
          </p:cNvPr>
          <p:cNvSpPr/>
          <p:nvPr/>
        </p:nvSpPr>
        <p:spPr>
          <a:xfrm>
            <a:off x="8080405" y="4922035"/>
            <a:ext cx="3031958" cy="88609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Test</a:t>
            </a:r>
          </a:p>
          <a:p>
            <a:pPr algn="ctr"/>
            <a:r>
              <a:rPr lang="en-US" altLang="ko-KR" sz="2400" b="1" dirty="0"/>
              <a:t>20%</a:t>
            </a:r>
          </a:p>
        </p:txBody>
      </p:sp>
    </p:spTree>
    <p:extLst>
      <p:ext uri="{BB962C8B-B14F-4D97-AF65-F5344CB8AC3E}">
        <p14:creationId xmlns:p14="http://schemas.microsoft.com/office/powerpoint/2010/main" val="2730175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A4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761D97-A3C1-83F4-CC2E-09FF3C63F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 column </a:t>
            </a:r>
            <a:r>
              <a:rPr lang="ko-KR" alt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삭제 이유</a:t>
            </a:r>
            <a:endParaRPr lang="ko-KR" alt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9851AE64-8D79-3DFF-7C50-E290DECC5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924221"/>
            <a:ext cx="7347537" cy="501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22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EC18481F-F513-FF4E-414C-AFB6BF700583}"/>
              </a:ext>
            </a:extLst>
          </p:cNvPr>
          <p:cNvSpPr/>
          <p:nvPr/>
        </p:nvSpPr>
        <p:spPr>
          <a:xfrm>
            <a:off x="660857" y="5798805"/>
            <a:ext cx="10750089" cy="7164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1899F1-F2D2-8339-5D25-1F8DCC0447EC}"/>
              </a:ext>
            </a:extLst>
          </p:cNvPr>
          <p:cNvSpPr/>
          <p:nvPr/>
        </p:nvSpPr>
        <p:spPr>
          <a:xfrm>
            <a:off x="660857" y="4923080"/>
            <a:ext cx="10750089" cy="7164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9D9AD6A-5C0D-E6A3-3641-42F669210546}"/>
              </a:ext>
            </a:extLst>
          </p:cNvPr>
          <p:cNvSpPr/>
          <p:nvPr/>
        </p:nvSpPr>
        <p:spPr>
          <a:xfrm>
            <a:off x="660858" y="4047354"/>
            <a:ext cx="10750089" cy="7164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E0B5DF1-957A-65D5-8291-39F4C92CE750}"/>
              </a:ext>
            </a:extLst>
          </p:cNvPr>
          <p:cNvSpPr/>
          <p:nvPr/>
        </p:nvSpPr>
        <p:spPr>
          <a:xfrm>
            <a:off x="660859" y="3171628"/>
            <a:ext cx="10750089" cy="7164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A0B5EE-8801-9956-E65A-30A3601C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역할분담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785C78-F3B1-FFDF-52DC-3EE579474C9A}"/>
              </a:ext>
            </a:extLst>
          </p:cNvPr>
          <p:cNvSpPr/>
          <p:nvPr/>
        </p:nvSpPr>
        <p:spPr>
          <a:xfrm>
            <a:off x="660860" y="1420176"/>
            <a:ext cx="10750089" cy="7164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Noto Sans" pitchFamily="34" charset="0"/>
              <a:ea typeface="맑은 고딕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0B43FD9-40C9-95E0-CA29-BB1F6A3CE85A}"/>
              </a:ext>
            </a:extLst>
          </p:cNvPr>
          <p:cNvGrpSpPr/>
          <p:nvPr/>
        </p:nvGrpSpPr>
        <p:grpSpPr>
          <a:xfrm>
            <a:off x="1211722" y="1515370"/>
            <a:ext cx="441071" cy="496477"/>
            <a:chOff x="5652120" y="2809529"/>
            <a:chExt cx="2162983" cy="2434697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DDDF4C67-8A17-67E0-A798-022E8A585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2120" y="4006022"/>
              <a:ext cx="2162983" cy="1238204"/>
            </a:xfrm>
            <a:custGeom>
              <a:avLst/>
              <a:gdLst>
                <a:gd name="T0" fmla="*/ 628 w 679"/>
                <a:gd name="T1" fmla="*/ 72 h 388"/>
                <a:gd name="T2" fmla="*/ 612 w 679"/>
                <a:gd name="T3" fmla="*/ 46 h 388"/>
                <a:gd name="T4" fmla="*/ 583 w 679"/>
                <a:gd name="T5" fmla="*/ 33 h 388"/>
                <a:gd name="T6" fmla="*/ 412 w 679"/>
                <a:gd name="T7" fmla="*/ 0 h 388"/>
                <a:gd name="T8" fmla="*/ 461 w 679"/>
                <a:gd name="T9" fmla="*/ 33 h 388"/>
                <a:gd name="T10" fmla="*/ 383 w 679"/>
                <a:gd name="T11" fmla="*/ 278 h 388"/>
                <a:gd name="T12" fmla="*/ 339 w 679"/>
                <a:gd name="T13" fmla="*/ 96 h 388"/>
                <a:gd name="T14" fmla="*/ 295 w 679"/>
                <a:gd name="T15" fmla="*/ 278 h 388"/>
                <a:gd name="T16" fmla="*/ 217 w 679"/>
                <a:gd name="T17" fmla="*/ 33 h 388"/>
                <a:gd name="T18" fmla="*/ 267 w 679"/>
                <a:gd name="T19" fmla="*/ 0 h 388"/>
                <a:gd name="T20" fmla="*/ 96 w 679"/>
                <a:gd name="T21" fmla="*/ 33 h 388"/>
                <a:gd name="T22" fmla="*/ 67 w 679"/>
                <a:gd name="T23" fmla="*/ 46 h 388"/>
                <a:gd name="T24" fmla="*/ 51 w 679"/>
                <a:gd name="T25" fmla="*/ 72 h 388"/>
                <a:gd name="T26" fmla="*/ 0 w 679"/>
                <a:gd name="T27" fmla="*/ 295 h 388"/>
                <a:gd name="T28" fmla="*/ 96 w 679"/>
                <a:gd name="T29" fmla="*/ 328 h 388"/>
                <a:gd name="T30" fmla="*/ 323 w 679"/>
                <a:gd name="T31" fmla="*/ 388 h 388"/>
                <a:gd name="T32" fmla="*/ 339 w 679"/>
                <a:gd name="T33" fmla="*/ 388 h 388"/>
                <a:gd name="T34" fmla="*/ 356 w 679"/>
                <a:gd name="T35" fmla="*/ 388 h 388"/>
                <a:gd name="T36" fmla="*/ 583 w 679"/>
                <a:gd name="T37" fmla="*/ 328 h 388"/>
                <a:gd name="T38" fmla="*/ 679 w 679"/>
                <a:gd name="T39" fmla="*/ 295 h 388"/>
                <a:gd name="T40" fmla="*/ 628 w 679"/>
                <a:gd name="T41" fmla="*/ 72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9" h="388">
                  <a:moveTo>
                    <a:pt x="628" y="72"/>
                  </a:moveTo>
                  <a:cubicBezTo>
                    <a:pt x="626" y="63"/>
                    <a:pt x="621" y="54"/>
                    <a:pt x="612" y="46"/>
                  </a:cubicBezTo>
                  <a:cubicBezTo>
                    <a:pt x="604" y="39"/>
                    <a:pt x="594" y="35"/>
                    <a:pt x="583" y="33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461" y="33"/>
                    <a:pt x="461" y="33"/>
                    <a:pt x="461" y="33"/>
                  </a:cubicBezTo>
                  <a:cubicBezTo>
                    <a:pt x="383" y="278"/>
                    <a:pt x="383" y="278"/>
                    <a:pt x="383" y="278"/>
                  </a:cubicBezTo>
                  <a:cubicBezTo>
                    <a:pt x="339" y="96"/>
                    <a:pt x="339" y="96"/>
                    <a:pt x="339" y="96"/>
                  </a:cubicBezTo>
                  <a:cubicBezTo>
                    <a:pt x="295" y="278"/>
                    <a:pt x="295" y="278"/>
                    <a:pt x="295" y="278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85" y="35"/>
                    <a:pt x="75" y="39"/>
                    <a:pt x="67" y="46"/>
                  </a:cubicBezTo>
                  <a:cubicBezTo>
                    <a:pt x="58" y="54"/>
                    <a:pt x="53" y="63"/>
                    <a:pt x="51" y="72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96" y="328"/>
                    <a:pt x="96" y="328"/>
                    <a:pt x="96" y="328"/>
                  </a:cubicBezTo>
                  <a:cubicBezTo>
                    <a:pt x="127" y="361"/>
                    <a:pt x="216" y="385"/>
                    <a:pt x="323" y="388"/>
                  </a:cubicBezTo>
                  <a:cubicBezTo>
                    <a:pt x="339" y="388"/>
                    <a:pt x="339" y="388"/>
                    <a:pt x="339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463" y="385"/>
                    <a:pt x="551" y="361"/>
                    <a:pt x="583" y="328"/>
                  </a:cubicBezTo>
                  <a:cubicBezTo>
                    <a:pt x="679" y="295"/>
                    <a:pt x="679" y="295"/>
                    <a:pt x="679" y="295"/>
                  </a:cubicBezTo>
                  <a:lnTo>
                    <a:pt x="628" y="7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CC7D9EB-7DFC-D276-CC23-A642EBDFC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7884" y="4085868"/>
              <a:ext cx="251455" cy="226428"/>
            </a:xfrm>
            <a:custGeom>
              <a:avLst/>
              <a:gdLst>
                <a:gd name="T0" fmla="*/ 104 w 211"/>
                <a:gd name="T1" fmla="*/ 0 h 190"/>
                <a:gd name="T2" fmla="*/ 0 w 211"/>
                <a:gd name="T3" fmla="*/ 38 h 190"/>
                <a:gd name="T4" fmla="*/ 104 w 211"/>
                <a:gd name="T5" fmla="*/ 190 h 190"/>
                <a:gd name="T6" fmla="*/ 211 w 211"/>
                <a:gd name="T7" fmla="*/ 38 h 190"/>
                <a:gd name="T8" fmla="*/ 104 w 211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190">
                  <a:moveTo>
                    <a:pt x="104" y="0"/>
                  </a:moveTo>
                  <a:lnTo>
                    <a:pt x="0" y="38"/>
                  </a:lnTo>
                  <a:lnTo>
                    <a:pt x="104" y="190"/>
                  </a:lnTo>
                  <a:lnTo>
                    <a:pt x="211" y="38"/>
                  </a:lnTo>
                  <a:lnTo>
                    <a:pt x="10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94A95250-8D80-F880-3870-8428F9D67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9848" y="2809529"/>
              <a:ext cx="1047528" cy="1253696"/>
            </a:xfrm>
            <a:custGeom>
              <a:avLst/>
              <a:gdLst>
                <a:gd name="T0" fmla="*/ 311 w 329"/>
                <a:gd name="T1" fmla="*/ 181 h 393"/>
                <a:gd name="T2" fmla="*/ 164 w 329"/>
                <a:gd name="T3" fmla="*/ 0 h 393"/>
                <a:gd name="T4" fmla="*/ 18 w 329"/>
                <a:gd name="T5" fmla="*/ 181 h 393"/>
                <a:gd name="T6" fmla="*/ 11 w 329"/>
                <a:gd name="T7" fmla="*/ 229 h 393"/>
                <a:gd name="T8" fmla="*/ 34 w 329"/>
                <a:gd name="T9" fmla="*/ 261 h 393"/>
                <a:gd name="T10" fmla="*/ 164 w 329"/>
                <a:gd name="T11" fmla="*/ 393 h 393"/>
                <a:gd name="T12" fmla="*/ 295 w 329"/>
                <a:gd name="T13" fmla="*/ 261 h 393"/>
                <a:gd name="T14" fmla="*/ 318 w 329"/>
                <a:gd name="T15" fmla="*/ 229 h 393"/>
                <a:gd name="T16" fmla="*/ 311 w 329"/>
                <a:gd name="T17" fmla="*/ 181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393">
                  <a:moveTo>
                    <a:pt x="311" y="181"/>
                  </a:moveTo>
                  <a:cubicBezTo>
                    <a:pt x="311" y="80"/>
                    <a:pt x="269" y="0"/>
                    <a:pt x="164" y="0"/>
                  </a:cubicBezTo>
                  <a:cubicBezTo>
                    <a:pt x="60" y="0"/>
                    <a:pt x="18" y="80"/>
                    <a:pt x="18" y="181"/>
                  </a:cubicBezTo>
                  <a:cubicBezTo>
                    <a:pt x="7" y="186"/>
                    <a:pt x="0" y="200"/>
                    <a:pt x="11" y="229"/>
                  </a:cubicBezTo>
                  <a:cubicBezTo>
                    <a:pt x="16" y="243"/>
                    <a:pt x="26" y="255"/>
                    <a:pt x="34" y="261"/>
                  </a:cubicBezTo>
                  <a:cubicBezTo>
                    <a:pt x="64" y="336"/>
                    <a:pt x="122" y="393"/>
                    <a:pt x="164" y="393"/>
                  </a:cubicBezTo>
                  <a:cubicBezTo>
                    <a:pt x="206" y="393"/>
                    <a:pt x="265" y="336"/>
                    <a:pt x="295" y="261"/>
                  </a:cubicBezTo>
                  <a:cubicBezTo>
                    <a:pt x="303" y="255"/>
                    <a:pt x="313" y="243"/>
                    <a:pt x="318" y="229"/>
                  </a:cubicBezTo>
                  <a:cubicBezTo>
                    <a:pt x="329" y="200"/>
                    <a:pt x="322" y="186"/>
                    <a:pt x="311" y="1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</p:grpSp>
      <p:sp>
        <p:nvSpPr>
          <p:cNvPr id="13" name="직사각형 22">
            <a:extLst>
              <a:ext uri="{FF2B5EF4-FFF2-40B4-BE49-F238E27FC236}">
                <a16:creationId xmlns:a16="http://schemas.microsoft.com/office/drawing/2014/main" id="{7F74515A-54B4-2A6F-098A-8D336BC5204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323650" y="1530575"/>
            <a:ext cx="763961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ko-KR" altLang="en-US" sz="2400" dirty="0">
                <a:ea typeface="맑은 고딕" pitchFamily="50" charset="-127"/>
                <a:cs typeface="Calibri" panose="020F0502020204030204" pitchFamily="34" charset="0"/>
              </a:rPr>
              <a:t>팀장</a:t>
            </a:r>
            <a:r>
              <a:rPr lang="en-US" altLang="ko-KR" sz="2400" dirty="0">
                <a:ea typeface="맑은 고딕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400" dirty="0" err="1">
                <a:ea typeface="맑은 고딕" pitchFamily="50" charset="-127"/>
                <a:cs typeface="Calibri" panose="020F0502020204030204" pitchFamily="34" charset="0"/>
              </a:rPr>
              <a:t>전처리</a:t>
            </a:r>
            <a:r>
              <a:rPr lang="en-US" altLang="ko-KR" sz="2400" dirty="0">
                <a:ea typeface="맑은 고딕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400" dirty="0">
                <a:ea typeface="맑은 고딕" pitchFamily="50" charset="-127"/>
                <a:cs typeface="Calibri" panose="020F0502020204030204" pitchFamily="34" charset="0"/>
              </a:rPr>
              <a:t>모델링 코드 구현</a:t>
            </a:r>
            <a:r>
              <a:rPr lang="en-US" altLang="ko-KR" sz="2400" dirty="0">
                <a:ea typeface="맑은 고딕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400" dirty="0">
                <a:ea typeface="맑은 고딕" pitchFamily="50" charset="-127"/>
                <a:cs typeface="Calibri" panose="020F0502020204030204" pitchFamily="34" charset="0"/>
              </a:rPr>
              <a:t>발표자료 준비</a:t>
            </a:r>
            <a:endParaRPr lang="en-US" altLang="ko" sz="2400" dirty="0">
              <a:ea typeface="맑은 고딕" pitchFamily="50" charset="-127"/>
              <a:cs typeface="Calibri" panose="020F0502020204030204" pitchFamily="34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6012A56-BF1C-E961-7A39-66237E4E7C8D}"/>
              </a:ext>
            </a:extLst>
          </p:cNvPr>
          <p:cNvGrpSpPr/>
          <p:nvPr/>
        </p:nvGrpSpPr>
        <p:grpSpPr>
          <a:xfrm>
            <a:off x="1169387" y="4108098"/>
            <a:ext cx="441071" cy="496477"/>
            <a:chOff x="5652120" y="2809529"/>
            <a:chExt cx="2162983" cy="2434697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B6E72D58-2BA2-7EDF-3000-6B4170374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2120" y="4006022"/>
              <a:ext cx="2162983" cy="1238204"/>
            </a:xfrm>
            <a:custGeom>
              <a:avLst/>
              <a:gdLst>
                <a:gd name="T0" fmla="*/ 628 w 679"/>
                <a:gd name="T1" fmla="*/ 72 h 388"/>
                <a:gd name="T2" fmla="*/ 612 w 679"/>
                <a:gd name="T3" fmla="*/ 46 h 388"/>
                <a:gd name="T4" fmla="*/ 583 w 679"/>
                <a:gd name="T5" fmla="*/ 33 h 388"/>
                <a:gd name="T6" fmla="*/ 412 w 679"/>
                <a:gd name="T7" fmla="*/ 0 h 388"/>
                <a:gd name="T8" fmla="*/ 461 w 679"/>
                <a:gd name="T9" fmla="*/ 33 h 388"/>
                <a:gd name="T10" fmla="*/ 383 w 679"/>
                <a:gd name="T11" fmla="*/ 278 h 388"/>
                <a:gd name="T12" fmla="*/ 339 w 679"/>
                <a:gd name="T13" fmla="*/ 96 h 388"/>
                <a:gd name="T14" fmla="*/ 295 w 679"/>
                <a:gd name="T15" fmla="*/ 278 h 388"/>
                <a:gd name="T16" fmla="*/ 217 w 679"/>
                <a:gd name="T17" fmla="*/ 33 h 388"/>
                <a:gd name="T18" fmla="*/ 267 w 679"/>
                <a:gd name="T19" fmla="*/ 0 h 388"/>
                <a:gd name="T20" fmla="*/ 96 w 679"/>
                <a:gd name="T21" fmla="*/ 33 h 388"/>
                <a:gd name="T22" fmla="*/ 67 w 679"/>
                <a:gd name="T23" fmla="*/ 46 h 388"/>
                <a:gd name="T24" fmla="*/ 51 w 679"/>
                <a:gd name="T25" fmla="*/ 72 h 388"/>
                <a:gd name="T26" fmla="*/ 0 w 679"/>
                <a:gd name="T27" fmla="*/ 295 h 388"/>
                <a:gd name="T28" fmla="*/ 96 w 679"/>
                <a:gd name="T29" fmla="*/ 328 h 388"/>
                <a:gd name="T30" fmla="*/ 323 w 679"/>
                <a:gd name="T31" fmla="*/ 388 h 388"/>
                <a:gd name="T32" fmla="*/ 339 w 679"/>
                <a:gd name="T33" fmla="*/ 388 h 388"/>
                <a:gd name="T34" fmla="*/ 356 w 679"/>
                <a:gd name="T35" fmla="*/ 388 h 388"/>
                <a:gd name="T36" fmla="*/ 583 w 679"/>
                <a:gd name="T37" fmla="*/ 328 h 388"/>
                <a:gd name="T38" fmla="*/ 679 w 679"/>
                <a:gd name="T39" fmla="*/ 295 h 388"/>
                <a:gd name="T40" fmla="*/ 628 w 679"/>
                <a:gd name="T41" fmla="*/ 72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9" h="388">
                  <a:moveTo>
                    <a:pt x="628" y="72"/>
                  </a:moveTo>
                  <a:cubicBezTo>
                    <a:pt x="626" y="63"/>
                    <a:pt x="621" y="54"/>
                    <a:pt x="612" y="46"/>
                  </a:cubicBezTo>
                  <a:cubicBezTo>
                    <a:pt x="604" y="39"/>
                    <a:pt x="594" y="35"/>
                    <a:pt x="583" y="33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461" y="33"/>
                    <a:pt x="461" y="33"/>
                    <a:pt x="461" y="33"/>
                  </a:cubicBezTo>
                  <a:cubicBezTo>
                    <a:pt x="383" y="278"/>
                    <a:pt x="383" y="278"/>
                    <a:pt x="383" y="278"/>
                  </a:cubicBezTo>
                  <a:cubicBezTo>
                    <a:pt x="339" y="96"/>
                    <a:pt x="339" y="96"/>
                    <a:pt x="339" y="96"/>
                  </a:cubicBezTo>
                  <a:cubicBezTo>
                    <a:pt x="295" y="278"/>
                    <a:pt x="295" y="278"/>
                    <a:pt x="295" y="278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85" y="35"/>
                    <a:pt x="75" y="39"/>
                    <a:pt x="67" y="46"/>
                  </a:cubicBezTo>
                  <a:cubicBezTo>
                    <a:pt x="58" y="54"/>
                    <a:pt x="53" y="63"/>
                    <a:pt x="51" y="72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96" y="328"/>
                    <a:pt x="96" y="328"/>
                    <a:pt x="96" y="328"/>
                  </a:cubicBezTo>
                  <a:cubicBezTo>
                    <a:pt x="127" y="361"/>
                    <a:pt x="216" y="385"/>
                    <a:pt x="323" y="388"/>
                  </a:cubicBezTo>
                  <a:cubicBezTo>
                    <a:pt x="339" y="388"/>
                    <a:pt x="339" y="388"/>
                    <a:pt x="339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463" y="385"/>
                    <a:pt x="551" y="361"/>
                    <a:pt x="583" y="328"/>
                  </a:cubicBezTo>
                  <a:cubicBezTo>
                    <a:pt x="679" y="295"/>
                    <a:pt x="679" y="295"/>
                    <a:pt x="679" y="295"/>
                  </a:cubicBezTo>
                  <a:lnTo>
                    <a:pt x="628" y="7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984D1D1-4FD9-7AD7-FC8B-92425F0EA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7884" y="4085868"/>
              <a:ext cx="251455" cy="226428"/>
            </a:xfrm>
            <a:custGeom>
              <a:avLst/>
              <a:gdLst>
                <a:gd name="T0" fmla="*/ 104 w 211"/>
                <a:gd name="T1" fmla="*/ 0 h 190"/>
                <a:gd name="T2" fmla="*/ 0 w 211"/>
                <a:gd name="T3" fmla="*/ 38 h 190"/>
                <a:gd name="T4" fmla="*/ 104 w 211"/>
                <a:gd name="T5" fmla="*/ 190 h 190"/>
                <a:gd name="T6" fmla="*/ 211 w 211"/>
                <a:gd name="T7" fmla="*/ 38 h 190"/>
                <a:gd name="T8" fmla="*/ 104 w 211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190">
                  <a:moveTo>
                    <a:pt x="104" y="0"/>
                  </a:moveTo>
                  <a:lnTo>
                    <a:pt x="0" y="38"/>
                  </a:lnTo>
                  <a:lnTo>
                    <a:pt x="104" y="190"/>
                  </a:lnTo>
                  <a:lnTo>
                    <a:pt x="211" y="38"/>
                  </a:lnTo>
                  <a:lnTo>
                    <a:pt x="10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23BCA516-215C-9678-20E5-067B5CE37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9848" y="2809529"/>
              <a:ext cx="1047528" cy="1253696"/>
            </a:xfrm>
            <a:custGeom>
              <a:avLst/>
              <a:gdLst>
                <a:gd name="T0" fmla="*/ 311 w 329"/>
                <a:gd name="T1" fmla="*/ 181 h 393"/>
                <a:gd name="T2" fmla="*/ 164 w 329"/>
                <a:gd name="T3" fmla="*/ 0 h 393"/>
                <a:gd name="T4" fmla="*/ 18 w 329"/>
                <a:gd name="T5" fmla="*/ 181 h 393"/>
                <a:gd name="T6" fmla="*/ 11 w 329"/>
                <a:gd name="T7" fmla="*/ 229 h 393"/>
                <a:gd name="T8" fmla="*/ 34 w 329"/>
                <a:gd name="T9" fmla="*/ 261 h 393"/>
                <a:gd name="T10" fmla="*/ 164 w 329"/>
                <a:gd name="T11" fmla="*/ 393 h 393"/>
                <a:gd name="T12" fmla="*/ 295 w 329"/>
                <a:gd name="T13" fmla="*/ 261 h 393"/>
                <a:gd name="T14" fmla="*/ 318 w 329"/>
                <a:gd name="T15" fmla="*/ 229 h 393"/>
                <a:gd name="T16" fmla="*/ 311 w 329"/>
                <a:gd name="T17" fmla="*/ 181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393">
                  <a:moveTo>
                    <a:pt x="311" y="181"/>
                  </a:moveTo>
                  <a:cubicBezTo>
                    <a:pt x="311" y="80"/>
                    <a:pt x="269" y="0"/>
                    <a:pt x="164" y="0"/>
                  </a:cubicBezTo>
                  <a:cubicBezTo>
                    <a:pt x="60" y="0"/>
                    <a:pt x="18" y="80"/>
                    <a:pt x="18" y="181"/>
                  </a:cubicBezTo>
                  <a:cubicBezTo>
                    <a:pt x="7" y="186"/>
                    <a:pt x="0" y="200"/>
                    <a:pt x="11" y="229"/>
                  </a:cubicBezTo>
                  <a:cubicBezTo>
                    <a:pt x="16" y="243"/>
                    <a:pt x="26" y="255"/>
                    <a:pt x="34" y="261"/>
                  </a:cubicBezTo>
                  <a:cubicBezTo>
                    <a:pt x="64" y="336"/>
                    <a:pt x="122" y="393"/>
                    <a:pt x="164" y="393"/>
                  </a:cubicBezTo>
                  <a:cubicBezTo>
                    <a:pt x="206" y="393"/>
                    <a:pt x="265" y="336"/>
                    <a:pt x="295" y="261"/>
                  </a:cubicBezTo>
                  <a:cubicBezTo>
                    <a:pt x="303" y="255"/>
                    <a:pt x="313" y="243"/>
                    <a:pt x="318" y="229"/>
                  </a:cubicBezTo>
                  <a:cubicBezTo>
                    <a:pt x="329" y="200"/>
                    <a:pt x="322" y="186"/>
                    <a:pt x="311" y="1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D255FD-A8AE-941E-ECC7-38179463733B}"/>
              </a:ext>
            </a:extLst>
          </p:cNvPr>
          <p:cNvGrpSpPr/>
          <p:nvPr/>
        </p:nvGrpSpPr>
        <p:grpSpPr>
          <a:xfrm>
            <a:off x="1169387" y="4998128"/>
            <a:ext cx="441071" cy="496477"/>
            <a:chOff x="5652120" y="2809529"/>
            <a:chExt cx="2162983" cy="2434697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DCAFC007-C2E7-32F4-0A7D-8DB8EB629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2120" y="4006022"/>
              <a:ext cx="2162983" cy="1238204"/>
            </a:xfrm>
            <a:custGeom>
              <a:avLst/>
              <a:gdLst>
                <a:gd name="T0" fmla="*/ 628 w 679"/>
                <a:gd name="T1" fmla="*/ 72 h 388"/>
                <a:gd name="T2" fmla="*/ 612 w 679"/>
                <a:gd name="T3" fmla="*/ 46 h 388"/>
                <a:gd name="T4" fmla="*/ 583 w 679"/>
                <a:gd name="T5" fmla="*/ 33 h 388"/>
                <a:gd name="T6" fmla="*/ 412 w 679"/>
                <a:gd name="T7" fmla="*/ 0 h 388"/>
                <a:gd name="T8" fmla="*/ 461 w 679"/>
                <a:gd name="T9" fmla="*/ 33 h 388"/>
                <a:gd name="T10" fmla="*/ 383 w 679"/>
                <a:gd name="T11" fmla="*/ 278 h 388"/>
                <a:gd name="T12" fmla="*/ 339 w 679"/>
                <a:gd name="T13" fmla="*/ 96 h 388"/>
                <a:gd name="T14" fmla="*/ 295 w 679"/>
                <a:gd name="T15" fmla="*/ 278 h 388"/>
                <a:gd name="T16" fmla="*/ 217 w 679"/>
                <a:gd name="T17" fmla="*/ 33 h 388"/>
                <a:gd name="T18" fmla="*/ 267 w 679"/>
                <a:gd name="T19" fmla="*/ 0 h 388"/>
                <a:gd name="T20" fmla="*/ 96 w 679"/>
                <a:gd name="T21" fmla="*/ 33 h 388"/>
                <a:gd name="T22" fmla="*/ 67 w 679"/>
                <a:gd name="T23" fmla="*/ 46 h 388"/>
                <a:gd name="T24" fmla="*/ 51 w 679"/>
                <a:gd name="T25" fmla="*/ 72 h 388"/>
                <a:gd name="T26" fmla="*/ 0 w 679"/>
                <a:gd name="T27" fmla="*/ 295 h 388"/>
                <a:gd name="T28" fmla="*/ 96 w 679"/>
                <a:gd name="T29" fmla="*/ 328 h 388"/>
                <a:gd name="T30" fmla="*/ 323 w 679"/>
                <a:gd name="T31" fmla="*/ 388 h 388"/>
                <a:gd name="T32" fmla="*/ 339 w 679"/>
                <a:gd name="T33" fmla="*/ 388 h 388"/>
                <a:gd name="T34" fmla="*/ 356 w 679"/>
                <a:gd name="T35" fmla="*/ 388 h 388"/>
                <a:gd name="T36" fmla="*/ 583 w 679"/>
                <a:gd name="T37" fmla="*/ 328 h 388"/>
                <a:gd name="T38" fmla="*/ 679 w 679"/>
                <a:gd name="T39" fmla="*/ 295 h 388"/>
                <a:gd name="T40" fmla="*/ 628 w 679"/>
                <a:gd name="T41" fmla="*/ 72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9" h="388">
                  <a:moveTo>
                    <a:pt x="628" y="72"/>
                  </a:moveTo>
                  <a:cubicBezTo>
                    <a:pt x="626" y="63"/>
                    <a:pt x="621" y="54"/>
                    <a:pt x="612" y="46"/>
                  </a:cubicBezTo>
                  <a:cubicBezTo>
                    <a:pt x="604" y="39"/>
                    <a:pt x="594" y="35"/>
                    <a:pt x="583" y="33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461" y="33"/>
                    <a:pt x="461" y="33"/>
                    <a:pt x="461" y="33"/>
                  </a:cubicBezTo>
                  <a:cubicBezTo>
                    <a:pt x="383" y="278"/>
                    <a:pt x="383" y="278"/>
                    <a:pt x="383" y="278"/>
                  </a:cubicBezTo>
                  <a:cubicBezTo>
                    <a:pt x="339" y="96"/>
                    <a:pt x="339" y="96"/>
                    <a:pt x="339" y="96"/>
                  </a:cubicBezTo>
                  <a:cubicBezTo>
                    <a:pt x="295" y="278"/>
                    <a:pt x="295" y="278"/>
                    <a:pt x="295" y="278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85" y="35"/>
                    <a:pt x="75" y="39"/>
                    <a:pt x="67" y="46"/>
                  </a:cubicBezTo>
                  <a:cubicBezTo>
                    <a:pt x="58" y="54"/>
                    <a:pt x="53" y="63"/>
                    <a:pt x="51" y="72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96" y="328"/>
                    <a:pt x="96" y="328"/>
                    <a:pt x="96" y="328"/>
                  </a:cubicBezTo>
                  <a:cubicBezTo>
                    <a:pt x="127" y="361"/>
                    <a:pt x="216" y="385"/>
                    <a:pt x="323" y="388"/>
                  </a:cubicBezTo>
                  <a:cubicBezTo>
                    <a:pt x="339" y="388"/>
                    <a:pt x="339" y="388"/>
                    <a:pt x="339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463" y="385"/>
                    <a:pt x="551" y="361"/>
                    <a:pt x="583" y="328"/>
                  </a:cubicBezTo>
                  <a:cubicBezTo>
                    <a:pt x="679" y="295"/>
                    <a:pt x="679" y="295"/>
                    <a:pt x="679" y="295"/>
                  </a:cubicBezTo>
                  <a:lnTo>
                    <a:pt x="628" y="7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34DD6B63-B919-C724-7D67-24BAA6262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7884" y="4085868"/>
              <a:ext cx="251455" cy="226428"/>
            </a:xfrm>
            <a:custGeom>
              <a:avLst/>
              <a:gdLst>
                <a:gd name="T0" fmla="*/ 104 w 211"/>
                <a:gd name="T1" fmla="*/ 0 h 190"/>
                <a:gd name="T2" fmla="*/ 0 w 211"/>
                <a:gd name="T3" fmla="*/ 38 h 190"/>
                <a:gd name="T4" fmla="*/ 104 w 211"/>
                <a:gd name="T5" fmla="*/ 190 h 190"/>
                <a:gd name="T6" fmla="*/ 211 w 211"/>
                <a:gd name="T7" fmla="*/ 38 h 190"/>
                <a:gd name="T8" fmla="*/ 104 w 211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190">
                  <a:moveTo>
                    <a:pt x="104" y="0"/>
                  </a:moveTo>
                  <a:lnTo>
                    <a:pt x="0" y="38"/>
                  </a:lnTo>
                  <a:lnTo>
                    <a:pt x="104" y="190"/>
                  </a:lnTo>
                  <a:lnTo>
                    <a:pt x="211" y="38"/>
                  </a:lnTo>
                  <a:lnTo>
                    <a:pt x="10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90056D33-3853-1B6C-4B8C-891237FBE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9848" y="2809529"/>
              <a:ext cx="1047528" cy="1253696"/>
            </a:xfrm>
            <a:custGeom>
              <a:avLst/>
              <a:gdLst>
                <a:gd name="T0" fmla="*/ 311 w 329"/>
                <a:gd name="T1" fmla="*/ 181 h 393"/>
                <a:gd name="T2" fmla="*/ 164 w 329"/>
                <a:gd name="T3" fmla="*/ 0 h 393"/>
                <a:gd name="T4" fmla="*/ 18 w 329"/>
                <a:gd name="T5" fmla="*/ 181 h 393"/>
                <a:gd name="T6" fmla="*/ 11 w 329"/>
                <a:gd name="T7" fmla="*/ 229 h 393"/>
                <a:gd name="T8" fmla="*/ 34 w 329"/>
                <a:gd name="T9" fmla="*/ 261 h 393"/>
                <a:gd name="T10" fmla="*/ 164 w 329"/>
                <a:gd name="T11" fmla="*/ 393 h 393"/>
                <a:gd name="T12" fmla="*/ 295 w 329"/>
                <a:gd name="T13" fmla="*/ 261 h 393"/>
                <a:gd name="T14" fmla="*/ 318 w 329"/>
                <a:gd name="T15" fmla="*/ 229 h 393"/>
                <a:gd name="T16" fmla="*/ 311 w 329"/>
                <a:gd name="T17" fmla="*/ 181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393">
                  <a:moveTo>
                    <a:pt x="311" y="181"/>
                  </a:moveTo>
                  <a:cubicBezTo>
                    <a:pt x="311" y="80"/>
                    <a:pt x="269" y="0"/>
                    <a:pt x="164" y="0"/>
                  </a:cubicBezTo>
                  <a:cubicBezTo>
                    <a:pt x="60" y="0"/>
                    <a:pt x="18" y="80"/>
                    <a:pt x="18" y="181"/>
                  </a:cubicBezTo>
                  <a:cubicBezTo>
                    <a:pt x="7" y="186"/>
                    <a:pt x="0" y="200"/>
                    <a:pt x="11" y="229"/>
                  </a:cubicBezTo>
                  <a:cubicBezTo>
                    <a:pt x="16" y="243"/>
                    <a:pt x="26" y="255"/>
                    <a:pt x="34" y="261"/>
                  </a:cubicBezTo>
                  <a:cubicBezTo>
                    <a:pt x="64" y="336"/>
                    <a:pt x="122" y="393"/>
                    <a:pt x="164" y="393"/>
                  </a:cubicBezTo>
                  <a:cubicBezTo>
                    <a:pt x="206" y="393"/>
                    <a:pt x="265" y="336"/>
                    <a:pt x="295" y="261"/>
                  </a:cubicBezTo>
                  <a:cubicBezTo>
                    <a:pt x="303" y="255"/>
                    <a:pt x="313" y="243"/>
                    <a:pt x="318" y="229"/>
                  </a:cubicBezTo>
                  <a:cubicBezTo>
                    <a:pt x="329" y="200"/>
                    <a:pt x="322" y="186"/>
                    <a:pt x="311" y="1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51AD7D2-E566-8143-9F8B-6A0D599AF9C6}"/>
              </a:ext>
            </a:extLst>
          </p:cNvPr>
          <p:cNvGrpSpPr/>
          <p:nvPr/>
        </p:nvGrpSpPr>
        <p:grpSpPr>
          <a:xfrm>
            <a:off x="1169387" y="5906371"/>
            <a:ext cx="441071" cy="496477"/>
            <a:chOff x="5652120" y="2809529"/>
            <a:chExt cx="2162983" cy="2434697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99291063-E367-B4A7-C7CC-DFE177189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2120" y="4006022"/>
              <a:ext cx="2162983" cy="1238204"/>
            </a:xfrm>
            <a:custGeom>
              <a:avLst/>
              <a:gdLst>
                <a:gd name="T0" fmla="*/ 628 w 679"/>
                <a:gd name="T1" fmla="*/ 72 h 388"/>
                <a:gd name="T2" fmla="*/ 612 w 679"/>
                <a:gd name="T3" fmla="*/ 46 h 388"/>
                <a:gd name="T4" fmla="*/ 583 w 679"/>
                <a:gd name="T5" fmla="*/ 33 h 388"/>
                <a:gd name="T6" fmla="*/ 412 w 679"/>
                <a:gd name="T7" fmla="*/ 0 h 388"/>
                <a:gd name="T8" fmla="*/ 461 w 679"/>
                <a:gd name="T9" fmla="*/ 33 h 388"/>
                <a:gd name="T10" fmla="*/ 383 w 679"/>
                <a:gd name="T11" fmla="*/ 278 h 388"/>
                <a:gd name="T12" fmla="*/ 339 w 679"/>
                <a:gd name="T13" fmla="*/ 96 h 388"/>
                <a:gd name="T14" fmla="*/ 295 w 679"/>
                <a:gd name="T15" fmla="*/ 278 h 388"/>
                <a:gd name="T16" fmla="*/ 217 w 679"/>
                <a:gd name="T17" fmla="*/ 33 h 388"/>
                <a:gd name="T18" fmla="*/ 267 w 679"/>
                <a:gd name="T19" fmla="*/ 0 h 388"/>
                <a:gd name="T20" fmla="*/ 96 w 679"/>
                <a:gd name="T21" fmla="*/ 33 h 388"/>
                <a:gd name="T22" fmla="*/ 67 w 679"/>
                <a:gd name="T23" fmla="*/ 46 h 388"/>
                <a:gd name="T24" fmla="*/ 51 w 679"/>
                <a:gd name="T25" fmla="*/ 72 h 388"/>
                <a:gd name="T26" fmla="*/ 0 w 679"/>
                <a:gd name="T27" fmla="*/ 295 h 388"/>
                <a:gd name="T28" fmla="*/ 96 w 679"/>
                <a:gd name="T29" fmla="*/ 328 h 388"/>
                <a:gd name="T30" fmla="*/ 323 w 679"/>
                <a:gd name="T31" fmla="*/ 388 h 388"/>
                <a:gd name="T32" fmla="*/ 339 w 679"/>
                <a:gd name="T33" fmla="*/ 388 h 388"/>
                <a:gd name="T34" fmla="*/ 356 w 679"/>
                <a:gd name="T35" fmla="*/ 388 h 388"/>
                <a:gd name="T36" fmla="*/ 583 w 679"/>
                <a:gd name="T37" fmla="*/ 328 h 388"/>
                <a:gd name="T38" fmla="*/ 679 w 679"/>
                <a:gd name="T39" fmla="*/ 295 h 388"/>
                <a:gd name="T40" fmla="*/ 628 w 679"/>
                <a:gd name="T41" fmla="*/ 72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9" h="388">
                  <a:moveTo>
                    <a:pt x="628" y="72"/>
                  </a:moveTo>
                  <a:cubicBezTo>
                    <a:pt x="626" y="63"/>
                    <a:pt x="621" y="54"/>
                    <a:pt x="612" y="46"/>
                  </a:cubicBezTo>
                  <a:cubicBezTo>
                    <a:pt x="604" y="39"/>
                    <a:pt x="594" y="35"/>
                    <a:pt x="583" y="33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461" y="33"/>
                    <a:pt x="461" y="33"/>
                    <a:pt x="461" y="33"/>
                  </a:cubicBezTo>
                  <a:cubicBezTo>
                    <a:pt x="383" y="278"/>
                    <a:pt x="383" y="278"/>
                    <a:pt x="383" y="278"/>
                  </a:cubicBezTo>
                  <a:cubicBezTo>
                    <a:pt x="339" y="96"/>
                    <a:pt x="339" y="96"/>
                    <a:pt x="339" y="96"/>
                  </a:cubicBezTo>
                  <a:cubicBezTo>
                    <a:pt x="295" y="278"/>
                    <a:pt x="295" y="278"/>
                    <a:pt x="295" y="278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85" y="35"/>
                    <a:pt x="75" y="39"/>
                    <a:pt x="67" y="46"/>
                  </a:cubicBezTo>
                  <a:cubicBezTo>
                    <a:pt x="58" y="54"/>
                    <a:pt x="53" y="63"/>
                    <a:pt x="51" y="72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96" y="328"/>
                    <a:pt x="96" y="328"/>
                    <a:pt x="96" y="328"/>
                  </a:cubicBezTo>
                  <a:cubicBezTo>
                    <a:pt x="127" y="361"/>
                    <a:pt x="216" y="385"/>
                    <a:pt x="323" y="388"/>
                  </a:cubicBezTo>
                  <a:cubicBezTo>
                    <a:pt x="339" y="388"/>
                    <a:pt x="339" y="388"/>
                    <a:pt x="339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463" y="385"/>
                    <a:pt x="551" y="361"/>
                    <a:pt x="583" y="328"/>
                  </a:cubicBezTo>
                  <a:cubicBezTo>
                    <a:pt x="679" y="295"/>
                    <a:pt x="679" y="295"/>
                    <a:pt x="679" y="295"/>
                  </a:cubicBezTo>
                  <a:lnTo>
                    <a:pt x="628" y="7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E8CEF44C-98AA-2F66-A2C0-7D36D273F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7884" y="4085868"/>
              <a:ext cx="251455" cy="226428"/>
            </a:xfrm>
            <a:custGeom>
              <a:avLst/>
              <a:gdLst>
                <a:gd name="T0" fmla="*/ 104 w 211"/>
                <a:gd name="T1" fmla="*/ 0 h 190"/>
                <a:gd name="T2" fmla="*/ 0 w 211"/>
                <a:gd name="T3" fmla="*/ 38 h 190"/>
                <a:gd name="T4" fmla="*/ 104 w 211"/>
                <a:gd name="T5" fmla="*/ 190 h 190"/>
                <a:gd name="T6" fmla="*/ 211 w 211"/>
                <a:gd name="T7" fmla="*/ 38 h 190"/>
                <a:gd name="T8" fmla="*/ 104 w 211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190">
                  <a:moveTo>
                    <a:pt x="104" y="0"/>
                  </a:moveTo>
                  <a:lnTo>
                    <a:pt x="0" y="38"/>
                  </a:lnTo>
                  <a:lnTo>
                    <a:pt x="104" y="190"/>
                  </a:lnTo>
                  <a:lnTo>
                    <a:pt x="211" y="38"/>
                  </a:lnTo>
                  <a:lnTo>
                    <a:pt x="10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13C9B449-3D9A-E07C-A6DE-CA2DC0EE4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9848" y="2809529"/>
              <a:ext cx="1047528" cy="1253696"/>
            </a:xfrm>
            <a:custGeom>
              <a:avLst/>
              <a:gdLst>
                <a:gd name="T0" fmla="*/ 311 w 329"/>
                <a:gd name="T1" fmla="*/ 181 h 393"/>
                <a:gd name="T2" fmla="*/ 164 w 329"/>
                <a:gd name="T3" fmla="*/ 0 h 393"/>
                <a:gd name="T4" fmla="*/ 18 w 329"/>
                <a:gd name="T5" fmla="*/ 181 h 393"/>
                <a:gd name="T6" fmla="*/ 11 w 329"/>
                <a:gd name="T7" fmla="*/ 229 h 393"/>
                <a:gd name="T8" fmla="*/ 34 w 329"/>
                <a:gd name="T9" fmla="*/ 261 h 393"/>
                <a:gd name="T10" fmla="*/ 164 w 329"/>
                <a:gd name="T11" fmla="*/ 393 h 393"/>
                <a:gd name="T12" fmla="*/ 295 w 329"/>
                <a:gd name="T13" fmla="*/ 261 h 393"/>
                <a:gd name="T14" fmla="*/ 318 w 329"/>
                <a:gd name="T15" fmla="*/ 229 h 393"/>
                <a:gd name="T16" fmla="*/ 311 w 329"/>
                <a:gd name="T17" fmla="*/ 181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393">
                  <a:moveTo>
                    <a:pt x="311" y="181"/>
                  </a:moveTo>
                  <a:cubicBezTo>
                    <a:pt x="311" y="80"/>
                    <a:pt x="269" y="0"/>
                    <a:pt x="164" y="0"/>
                  </a:cubicBezTo>
                  <a:cubicBezTo>
                    <a:pt x="60" y="0"/>
                    <a:pt x="18" y="80"/>
                    <a:pt x="18" y="181"/>
                  </a:cubicBezTo>
                  <a:cubicBezTo>
                    <a:pt x="7" y="186"/>
                    <a:pt x="0" y="200"/>
                    <a:pt x="11" y="229"/>
                  </a:cubicBezTo>
                  <a:cubicBezTo>
                    <a:pt x="16" y="243"/>
                    <a:pt x="26" y="255"/>
                    <a:pt x="34" y="261"/>
                  </a:cubicBezTo>
                  <a:cubicBezTo>
                    <a:pt x="64" y="336"/>
                    <a:pt x="122" y="393"/>
                    <a:pt x="164" y="393"/>
                  </a:cubicBezTo>
                  <a:cubicBezTo>
                    <a:pt x="206" y="393"/>
                    <a:pt x="265" y="336"/>
                    <a:pt x="295" y="261"/>
                  </a:cubicBezTo>
                  <a:cubicBezTo>
                    <a:pt x="303" y="255"/>
                    <a:pt x="313" y="243"/>
                    <a:pt x="318" y="229"/>
                  </a:cubicBezTo>
                  <a:cubicBezTo>
                    <a:pt x="329" y="200"/>
                    <a:pt x="322" y="186"/>
                    <a:pt x="311" y="1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</p:grpSp>
      <p:sp>
        <p:nvSpPr>
          <p:cNvPr id="30" name="직사각형 22">
            <a:extLst>
              <a:ext uri="{FF2B5EF4-FFF2-40B4-BE49-F238E27FC236}">
                <a16:creationId xmlns:a16="http://schemas.microsoft.com/office/drawing/2014/main" id="{1DACB41C-9CBD-C78D-802C-0ACD08A8BB3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768802" y="1464185"/>
            <a:ext cx="171677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ko-KR" altLang="en-US" sz="3200" dirty="0">
                <a:ea typeface="맑은 고딕" pitchFamily="50" charset="-127"/>
                <a:cs typeface="Calibri" panose="020F0502020204030204" pitchFamily="34" charset="0"/>
              </a:rPr>
              <a:t>신주용</a:t>
            </a:r>
            <a:endParaRPr lang="en-US" altLang="ko" sz="3200" dirty="0">
              <a:ea typeface="맑은 고딕" pitchFamily="50" charset="-127"/>
              <a:cs typeface="Calibri" panose="020F0502020204030204" pitchFamily="34" charset="0"/>
            </a:endParaRPr>
          </a:p>
        </p:txBody>
      </p:sp>
      <p:sp>
        <p:nvSpPr>
          <p:cNvPr id="32" name="직사각형 22">
            <a:extLst>
              <a:ext uri="{FF2B5EF4-FFF2-40B4-BE49-F238E27FC236}">
                <a16:creationId xmlns:a16="http://schemas.microsoft.com/office/drawing/2014/main" id="{E5E3BF2A-40A5-2831-4AD1-C1188F137DB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726467" y="4091594"/>
            <a:ext cx="171677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ko-KR" altLang="en-US" sz="3200" dirty="0" err="1">
                <a:ea typeface="맑은 고딕" pitchFamily="50" charset="-127"/>
                <a:cs typeface="Calibri" panose="020F0502020204030204" pitchFamily="34" charset="0"/>
              </a:rPr>
              <a:t>이도원</a:t>
            </a:r>
            <a:endParaRPr lang="en-US" altLang="ko" sz="3200" dirty="0">
              <a:ea typeface="맑은 고딕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직사각형 22">
            <a:extLst>
              <a:ext uri="{FF2B5EF4-FFF2-40B4-BE49-F238E27FC236}">
                <a16:creationId xmlns:a16="http://schemas.microsoft.com/office/drawing/2014/main" id="{CF8BCDBC-3675-B0DD-F9F5-174C7F57C5E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726467" y="4970044"/>
            <a:ext cx="171677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ko-KR" altLang="en-US" sz="3200" dirty="0" err="1">
                <a:ea typeface="맑은 고딕" pitchFamily="50" charset="-127"/>
                <a:cs typeface="Calibri" panose="020F0502020204030204" pitchFamily="34" charset="0"/>
              </a:rPr>
              <a:t>진광환</a:t>
            </a:r>
            <a:endParaRPr lang="en-US" altLang="ko" sz="3200" dirty="0">
              <a:ea typeface="맑은 고딕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직사각형 22">
            <a:extLst>
              <a:ext uri="{FF2B5EF4-FFF2-40B4-BE49-F238E27FC236}">
                <a16:creationId xmlns:a16="http://schemas.microsoft.com/office/drawing/2014/main" id="{695AC0B4-B287-5B0A-AADA-A861DBB33C4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726467" y="5897336"/>
            <a:ext cx="171677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ko-KR" altLang="en-US" sz="3200" dirty="0" err="1">
                <a:ea typeface="맑은 고딕" pitchFamily="50" charset="-127"/>
                <a:cs typeface="Calibri" panose="020F0502020204030204" pitchFamily="34" charset="0"/>
              </a:rPr>
              <a:t>허우영</a:t>
            </a:r>
            <a:endParaRPr lang="en-US" altLang="ko" sz="3200" dirty="0">
              <a:ea typeface="맑은 고딕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직사각형 22">
            <a:extLst>
              <a:ext uri="{FF2B5EF4-FFF2-40B4-BE49-F238E27FC236}">
                <a16:creationId xmlns:a16="http://schemas.microsoft.com/office/drawing/2014/main" id="{A7058AF7-624B-81C7-9942-DA7043DB6D2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281315" y="4155690"/>
            <a:ext cx="763961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en-US" altLang="ko-KR" sz="2400" dirty="0">
                <a:ea typeface="맑은 고딕" pitchFamily="50" charset="-127"/>
                <a:cs typeface="Calibri" panose="020F0502020204030204" pitchFamily="34" charset="0"/>
              </a:rPr>
              <a:t>EDA, </a:t>
            </a:r>
            <a:r>
              <a:rPr lang="ko-KR" altLang="en-US" sz="2400" dirty="0">
                <a:ea typeface="맑은 고딕" pitchFamily="50" charset="-127"/>
                <a:cs typeface="Calibri" panose="020F0502020204030204" pitchFamily="34" charset="0"/>
              </a:rPr>
              <a:t>모델링</a:t>
            </a:r>
            <a:r>
              <a:rPr lang="en-US" altLang="ko-KR" sz="2400" dirty="0">
                <a:ea typeface="맑은 고딕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400" dirty="0">
                <a:ea typeface="맑은 고딕" pitchFamily="50" charset="-127"/>
                <a:cs typeface="Calibri" panose="020F0502020204030204" pitchFamily="34" charset="0"/>
              </a:rPr>
              <a:t>발표</a:t>
            </a:r>
            <a:endParaRPr lang="en-US" altLang="ko" sz="2400" dirty="0">
              <a:ea typeface="맑은 고딕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직사각형 22">
            <a:extLst>
              <a:ext uri="{FF2B5EF4-FFF2-40B4-BE49-F238E27FC236}">
                <a16:creationId xmlns:a16="http://schemas.microsoft.com/office/drawing/2014/main" id="{B4BF42C7-CB72-CA21-A531-E8B4424A402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281315" y="5020743"/>
            <a:ext cx="763961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en-US" altLang="ko-KR" sz="2400" dirty="0">
                <a:ea typeface="맑은 고딕" pitchFamily="50" charset="-127"/>
                <a:cs typeface="Calibri" panose="020F0502020204030204" pitchFamily="34" charset="0"/>
              </a:rPr>
              <a:t>EDA, </a:t>
            </a:r>
            <a:r>
              <a:rPr lang="ko-KR" altLang="en-US" sz="2400" dirty="0">
                <a:ea typeface="맑은 고딕" pitchFamily="50" charset="-127"/>
                <a:cs typeface="Calibri" panose="020F0502020204030204" pitchFamily="34" charset="0"/>
              </a:rPr>
              <a:t>데이터 시각화</a:t>
            </a:r>
            <a:r>
              <a:rPr lang="en-US" altLang="ko-KR" sz="2400" dirty="0">
                <a:ea typeface="맑은 고딕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400" dirty="0">
                <a:ea typeface="맑은 고딕" pitchFamily="50" charset="-127"/>
                <a:cs typeface="Calibri" panose="020F0502020204030204" pitchFamily="34" charset="0"/>
              </a:rPr>
              <a:t>모델링 코드 구현</a:t>
            </a:r>
            <a:endParaRPr lang="en-US" altLang="ko" sz="2400" dirty="0">
              <a:ea typeface="맑은 고딕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직사각형 22">
            <a:extLst>
              <a:ext uri="{FF2B5EF4-FFF2-40B4-BE49-F238E27FC236}">
                <a16:creationId xmlns:a16="http://schemas.microsoft.com/office/drawing/2014/main" id="{25D50900-B8D3-FEBC-2CF5-2CC6CAA46AA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281315" y="5922685"/>
            <a:ext cx="763961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en-US" altLang="ko-KR" sz="2400" dirty="0">
                <a:ea typeface="맑은 고딕" pitchFamily="50" charset="-127"/>
                <a:cs typeface="Calibri" panose="020F0502020204030204" pitchFamily="34" charset="0"/>
              </a:rPr>
              <a:t>EDA, </a:t>
            </a:r>
            <a:r>
              <a:rPr lang="ko-KR" altLang="en-US" sz="2400" dirty="0">
                <a:ea typeface="맑은 고딕" pitchFamily="50" charset="-127"/>
                <a:cs typeface="Calibri" panose="020F0502020204030204" pitchFamily="34" charset="0"/>
              </a:rPr>
              <a:t>데이터 시각화</a:t>
            </a:r>
            <a:r>
              <a:rPr lang="en-US" altLang="ko-KR" sz="2400" dirty="0">
                <a:ea typeface="맑은 고딕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400" dirty="0">
                <a:ea typeface="맑은 고딕" pitchFamily="50" charset="-127"/>
                <a:cs typeface="Calibri" panose="020F0502020204030204" pitchFamily="34" charset="0"/>
              </a:rPr>
              <a:t>발표</a:t>
            </a:r>
            <a:endParaRPr lang="en-US" altLang="ko" sz="2400" dirty="0">
              <a:ea typeface="맑은 고딕" pitchFamily="50" charset="-127"/>
              <a:cs typeface="Calibri" panose="020F050202020403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4354E8-0EBF-0A5B-BB95-5EA634AFC3DA}"/>
              </a:ext>
            </a:extLst>
          </p:cNvPr>
          <p:cNvSpPr/>
          <p:nvPr/>
        </p:nvSpPr>
        <p:spPr>
          <a:xfrm>
            <a:off x="660860" y="2295902"/>
            <a:ext cx="10750089" cy="7164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E0DB66E-BB21-4935-CDA4-B0DE85CC6F8B}"/>
              </a:ext>
            </a:extLst>
          </p:cNvPr>
          <p:cNvGrpSpPr/>
          <p:nvPr/>
        </p:nvGrpSpPr>
        <p:grpSpPr>
          <a:xfrm>
            <a:off x="1211722" y="3272432"/>
            <a:ext cx="441071" cy="496477"/>
            <a:chOff x="5652120" y="2809529"/>
            <a:chExt cx="2162983" cy="2434697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210EB3B-9B53-BB15-4EAE-74A257239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2120" y="4006022"/>
              <a:ext cx="2162983" cy="1238204"/>
            </a:xfrm>
            <a:custGeom>
              <a:avLst/>
              <a:gdLst>
                <a:gd name="T0" fmla="*/ 628 w 679"/>
                <a:gd name="T1" fmla="*/ 72 h 388"/>
                <a:gd name="T2" fmla="*/ 612 w 679"/>
                <a:gd name="T3" fmla="*/ 46 h 388"/>
                <a:gd name="T4" fmla="*/ 583 w 679"/>
                <a:gd name="T5" fmla="*/ 33 h 388"/>
                <a:gd name="T6" fmla="*/ 412 w 679"/>
                <a:gd name="T7" fmla="*/ 0 h 388"/>
                <a:gd name="T8" fmla="*/ 461 w 679"/>
                <a:gd name="T9" fmla="*/ 33 h 388"/>
                <a:gd name="T10" fmla="*/ 383 w 679"/>
                <a:gd name="T11" fmla="*/ 278 h 388"/>
                <a:gd name="T12" fmla="*/ 339 w 679"/>
                <a:gd name="T13" fmla="*/ 96 h 388"/>
                <a:gd name="T14" fmla="*/ 295 w 679"/>
                <a:gd name="T15" fmla="*/ 278 h 388"/>
                <a:gd name="T16" fmla="*/ 217 w 679"/>
                <a:gd name="T17" fmla="*/ 33 h 388"/>
                <a:gd name="T18" fmla="*/ 267 w 679"/>
                <a:gd name="T19" fmla="*/ 0 h 388"/>
                <a:gd name="T20" fmla="*/ 96 w 679"/>
                <a:gd name="T21" fmla="*/ 33 h 388"/>
                <a:gd name="T22" fmla="*/ 67 w 679"/>
                <a:gd name="T23" fmla="*/ 46 h 388"/>
                <a:gd name="T24" fmla="*/ 51 w 679"/>
                <a:gd name="T25" fmla="*/ 72 h 388"/>
                <a:gd name="T26" fmla="*/ 0 w 679"/>
                <a:gd name="T27" fmla="*/ 295 h 388"/>
                <a:gd name="T28" fmla="*/ 96 w 679"/>
                <a:gd name="T29" fmla="*/ 328 h 388"/>
                <a:gd name="T30" fmla="*/ 323 w 679"/>
                <a:gd name="T31" fmla="*/ 388 h 388"/>
                <a:gd name="T32" fmla="*/ 339 w 679"/>
                <a:gd name="T33" fmla="*/ 388 h 388"/>
                <a:gd name="T34" fmla="*/ 356 w 679"/>
                <a:gd name="T35" fmla="*/ 388 h 388"/>
                <a:gd name="T36" fmla="*/ 583 w 679"/>
                <a:gd name="T37" fmla="*/ 328 h 388"/>
                <a:gd name="T38" fmla="*/ 679 w 679"/>
                <a:gd name="T39" fmla="*/ 295 h 388"/>
                <a:gd name="T40" fmla="*/ 628 w 679"/>
                <a:gd name="T41" fmla="*/ 72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9" h="388">
                  <a:moveTo>
                    <a:pt x="628" y="72"/>
                  </a:moveTo>
                  <a:cubicBezTo>
                    <a:pt x="626" y="63"/>
                    <a:pt x="621" y="54"/>
                    <a:pt x="612" y="46"/>
                  </a:cubicBezTo>
                  <a:cubicBezTo>
                    <a:pt x="604" y="39"/>
                    <a:pt x="594" y="35"/>
                    <a:pt x="583" y="33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461" y="33"/>
                    <a:pt x="461" y="33"/>
                    <a:pt x="461" y="33"/>
                  </a:cubicBezTo>
                  <a:cubicBezTo>
                    <a:pt x="383" y="278"/>
                    <a:pt x="383" y="278"/>
                    <a:pt x="383" y="278"/>
                  </a:cubicBezTo>
                  <a:cubicBezTo>
                    <a:pt x="339" y="96"/>
                    <a:pt x="339" y="96"/>
                    <a:pt x="339" y="96"/>
                  </a:cubicBezTo>
                  <a:cubicBezTo>
                    <a:pt x="295" y="278"/>
                    <a:pt x="295" y="278"/>
                    <a:pt x="295" y="278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85" y="35"/>
                    <a:pt x="75" y="39"/>
                    <a:pt x="67" y="46"/>
                  </a:cubicBezTo>
                  <a:cubicBezTo>
                    <a:pt x="58" y="54"/>
                    <a:pt x="53" y="63"/>
                    <a:pt x="51" y="72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96" y="328"/>
                    <a:pt x="96" y="328"/>
                    <a:pt x="96" y="328"/>
                  </a:cubicBezTo>
                  <a:cubicBezTo>
                    <a:pt x="127" y="361"/>
                    <a:pt x="216" y="385"/>
                    <a:pt x="323" y="388"/>
                  </a:cubicBezTo>
                  <a:cubicBezTo>
                    <a:pt x="339" y="388"/>
                    <a:pt x="339" y="388"/>
                    <a:pt x="339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463" y="385"/>
                    <a:pt x="551" y="361"/>
                    <a:pt x="583" y="328"/>
                  </a:cubicBezTo>
                  <a:cubicBezTo>
                    <a:pt x="679" y="295"/>
                    <a:pt x="679" y="295"/>
                    <a:pt x="679" y="295"/>
                  </a:cubicBezTo>
                  <a:lnTo>
                    <a:pt x="628" y="7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8FE73F2-E10A-CA2E-5322-E1D085C7A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7884" y="4085868"/>
              <a:ext cx="251455" cy="226428"/>
            </a:xfrm>
            <a:custGeom>
              <a:avLst/>
              <a:gdLst>
                <a:gd name="T0" fmla="*/ 104 w 211"/>
                <a:gd name="T1" fmla="*/ 0 h 190"/>
                <a:gd name="T2" fmla="*/ 0 w 211"/>
                <a:gd name="T3" fmla="*/ 38 h 190"/>
                <a:gd name="T4" fmla="*/ 104 w 211"/>
                <a:gd name="T5" fmla="*/ 190 h 190"/>
                <a:gd name="T6" fmla="*/ 211 w 211"/>
                <a:gd name="T7" fmla="*/ 38 h 190"/>
                <a:gd name="T8" fmla="*/ 104 w 211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190">
                  <a:moveTo>
                    <a:pt x="104" y="0"/>
                  </a:moveTo>
                  <a:lnTo>
                    <a:pt x="0" y="38"/>
                  </a:lnTo>
                  <a:lnTo>
                    <a:pt x="104" y="190"/>
                  </a:lnTo>
                  <a:lnTo>
                    <a:pt x="211" y="38"/>
                  </a:lnTo>
                  <a:lnTo>
                    <a:pt x="10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2909AABE-8914-8950-8AE1-4DAD6B203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9848" y="2809529"/>
              <a:ext cx="1047528" cy="1253696"/>
            </a:xfrm>
            <a:custGeom>
              <a:avLst/>
              <a:gdLst>
                <a:gd name="T0" fmla="*/ 311 w 329"/>
                <a:gd name="T1" fmla="*/ 181 h 393"/>
                <a:gd name="T2" fmla="*/ 164 w 329"/>
                <a:gd name="T3" fmla="*/ 0 h 393"/>
                <a:gd name="T4" fmla="*/ 18 w 329"/>
                <a:gd name="T5" fmla="*/ 181 h 393"/>
                <a:gd name="T6" fmla="*/ 11 w 329"/>
                <a:gd name="T7" fmla="*/ 229 h 393"/>
                <a:gd name="T8" fmla="*/ 34 w 329"/>
                <a:gd name="T9" fmla="*/ 261 h 393"/>
                <a:gd name="T10" fmla="*/ 164 w 329"/>
                <a:gd name="T11" fmla="*/ 393 h 393"/>
                <a:gd name="T12" fmla="*/ 295 w 329"/>
                <a:gd name="T13" fmla="*/ 261 h 393"/>
                <a:gd name="T14" fmla="*/ 318 w 329"/>
                <a:gd name="T15" fmla="*/ 229 h 393"/>
                <a:gd name="T16" fmla="*/ 311 w 329"/>
                <a:gd name="T17" fmla="*/ 181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393">
                  <a:moveTo>
                    <a:pt x="311" y="181"/>
                  </a:moveTo>
                  <a:cubicBezTo>
                    <a:pt x="311" y="80"/>
                    <a:pt x="269" y="0"/>
                    <a:pt x="164" y="0"/>
                  </a:cubicBezTo>
                  <a:cubicBezTo>
                    <a:pt x="60" y="0"/>
                    <a:pt x="18" y="80"/>
                    <a:pt x="18" y="181"/>
                  </a:cubicBezTo>
                  <a:cubicBezTo>
                    <a:pt x="7" y="186"/>
                    <a:pt x="0" y="200"/>
                    <a:pt x="11" y="229"/>
                  </a:cubicBezTo>
                  <a:cubicBezTo>
                    <a:pt x="16" y="243"/>
                    <a:pt x="26" y="255"/>
                    <a:pt x="34" y="261"/>
                  </a:cubicBezTo>
                  <a:cubicBezTo>
                    <a:pt x="64" y="336"/>
                    <a:pt x="122" y="393"/>
                    <a:pt x="164" y="393"/>
                  </a:cubicBezTo>
                  <a:cubicBezTo>
                    <a:pt x="206" y="393"/>
                    <a:pt x="265" y="336"/>
                    <a:pt x="295" y="261"/>
                  </a:cubicBezTo>
                  <a:cubicBezTo>
                    <a:pt x="303" y="255"/>
                    <a:pt x="313" y="243"/>
                    <a:pt x="318" y="229"/>
                  </a:cubicBezTo>
                  <a:cubicBezTo>
                    <a:pt x="329" y="200"/>
                    <a:pt x="322" y="186"/>
                    <a:pt x="311" y="1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</p:grpSp>
      <p:sp>
        <p:nvSpPr>
          <p:cNvPr id="31" name="직사각형 22">
            <a:extLst>
              <a:ext uri="{FF2B5EF4-FFF2-40B4-BE49-F238E27FC236}">
                <a16:creationId xmlns:a16="http://schemas.microsoft.com/office/drawing/2014/main" id="{84EA17C2-1903-7BEF-E3F0-9F7F5D034BF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768802" y="3205347"/>
            <a:ext cx="171677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ko-KR" altLang="en-US" sz="3200" dirty="0">
                <a:ea typeface="맑은 고딕" pitchFamily="50" charset="-127"/>
                <a:cs typeface="Calibri" panose="020F0502020204030204" pitchFamily="34" charset="0"/>
              </a:rPr>
              <a:t>박은영</a:t>
            </a:r>
            <a:endParaRPr lang="en-US" altLang="ko" sz="3200" dirty="0">
              <a:ea typeface="맑은 고딕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직사각형 22">
            <a:extLst>
              <a:ext uri="{FF2B5EF4-FFF2-40B4-BE49-F238E27FC236}">
                <a16:creationId xmlns:a16="http://schemas.microsoft.com/office/drawing/2014/main" id="{6CB2B157-3803-3134-038F-C9005A7C66D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323650" y="3254822"/>
            <a:ext cx="763961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en-US" altLang="ko-KR" sz="2400" dirty="0">
                <a:ea typeface="맑은 고딕" pitchFamily="50" charset="-127"/>
                <a:cs typeface="Calibri" panose="020F0502020204030204" pitchFamily="34" charset="0"/>
              </a:rPr>
              <a:t>EDA, </a:t>
            </a:r>
            <a:r>
              <a:rPr lang="ko-KR" altLang="en-US" sz="2400" dirty="0">
                <a:ea typeface="맑은 고딕" pitchFamily="50" charset="-127"/>
                <a:cs typeface="Calibri" panose="020F0502020204030204" pitchFamily="34" charset="0"/>
              </a:rPr>
              <a:t>데이터 시각화</a:t>
            </a:r>
            <a:r>
              <a:rPr lang="en-US" altLang="ko-KR" sz="2400" dirty="0">
                <a:ea typeface="맑은 고딕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400" dirty="0">
                <a:ea typeface="맑은 고딕" pitchFamily="50" charset="-127"/>
                <a:cs typeface="Calibri" panose="020F0502020204030204" pitchFamily="34" charset="0"/>
              </a:rPr>
              <a:t>발표자료 준비</a:t>
            </a:r>
            <a:endParaRPr lang="en-US" altLang="ko" sz="2400" dirty="0">
              <a:ea typeface="맑은 고딕" pitchFamily="50" charset="-127"/>
              <a:cs typeface="Calibri" panose="020F0502020204030204" pitchFamily="34" charset="0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3C69EF-CD26-F6E9-4F25-FEB6B13F2C5F}"/>
              </a:ext>
            </a:extLst>
          </p:cNvPr>
          <p:cNvGrpSpPr/>
          <p:nvPr/>
        </p:nvGrpSpPr>
        <p:grpSpPr>
          <a:xfrm>
            <a:off x="1211725" y="2417283"/>
            <a:ext cx="441071" cy="496477"/>
            <a:chOff x="5652120" y="2809529"/>
            <a:chExt cx="2162983" cy="2434697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D2445EE1-554F-DECD-91E5-A836602FF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2120" y="4006022"/>
              <a:ext cx="2162983" cy="1238204"/>
            </a:xfrm>
            <a:custGeom>
              <a:avLst/>
              <a:gdLst>
                <a:gd name="T0" fmla="*/ 628 w 679"/>
                <a:gd name="T1" fmla="*/ 72 h 388"/>
                <a:gd name="T2" fmla="*/ 612 w 679"/>
                <a:gd name="T3" fmla="*/ 46 h 388"/>
                <a:gd name="T4" fmla="*/ 583 w 679"/>
                <a:gd name="T5" fmla="*/ 33 h 388"/>
                <a:gd name="T6" fmla="*/ 412 w 679"/>
                <a:gd name="T7" fmla="*/ 0 h 388"/>
                <a:gd name="T8" fmla="*/ 461 w 679"/>
                <a:gd name="T9" fmla="*/ 33 h 388"/>
                <a:gd name="T10" fmla="*/ 383 w 679"/>
                <a:gd name="T11" fmla="*/ 278 h 388"/>
                <a:gd name="T12" fmla="*/ 339 w 679"/>
                <a:gd name="T13" fmla="*/ 96 h 388"/>
                <a:gd name="T14" fmla="*/ 295 w 679"/>
                <a:gd name="T15" fmla="*/ 278 h 388"/>
                <a:gd name="T16" fmla="*/ 217 w 679"/>
                <a:gd name="T17" fmla="*/ 33 h 388"/>
                <a:gd name="T18" fmla="*/ 267 w 679"/>
                <a:gd name="T19" fmla="*/ 0 h 388"/>
                <a:gd name="T20" fmla="*/ 96 w 679"/>
                <a:gd name="T21" fmla="*/ 33 h 388"/>
                <a:gd name="T22" fmla="*/ 67 w 679"/>
                <a:gd name="T23" fmla="*/ 46 h 388"/>
                <a:gd name="T24" fmla="*/ 51 w 679"/>
                <a:gd name="T25" fmla="*/ 72 h 388"/>
                <a:gd name="T26" fmla="*/ 0 w 679"/>
                <a:gd name="T27" fmla="*/ 295 h 388"/>
                <a:gd name="T28" fmla="*/ 96 w 679"/>
                <a:gd name="T29" fmla="*/ 328 h 388"/>
                <a:gd name="T30" fmla="*/ 323 w 679"/>
                <a:gd name="T31" fmla="*/ 388 h 388"/>
                <a:gd name="T32" fmla="*/ 339 w 679"/>
                <a:gd name="T33" fmla="*/ 388 h 388"/>
                <a:gd name="T34" fmla="*/ 356 w 679"/>
                <a:gd name="T35" fmla="*/ 388 h 388"/>
                <a:gd name="T36" fmla="*/ 583 w 679"/>
                <a:gd name="T37" fmla="*/ 328 h 388"/>
                <a:gd name="T38" fmla="*/ 679 w 679"/>
                <a:gd name="T39" fmla="*/ 295 h 388"/>
                <a:gd name="T40" fmla="*/ 628 w 679"/>
                <a:gd name="T41" fmla="*/ 72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9" h="388">
                  <a:moveTo>
                    <a:pt x="628" y="72"/>
                  </a:moveTo>
                  <a:cubicBezTo>
                    <a:pt x="626" y="63"/>
                    <a:pt x="621" y="54"/>
                    <a:pt x="612" y="46"/>
                  </a:cubicBezTo>
                  <a:cubicBezTo>
                    <a:pt x="604" y="39"/>
                    <a:pt x="594" y="35"/>
                    <a:pt x="583" y="33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461" y="33"/>
                    <a:pt x="461" y="33"/>
                    <a:pt x="461" y="33"/>
                  </a:cubicBezTo>
                  <a:cubicBezTo>
                    <a:pt x="383" y="278"/>
                    <a:pt x="383" y="278"/>
                    <a:pt x="383" y="278"/>
                  </a:cubicBezTo>
                  <a:cubicBezTo>
                    <a:pt x="339" y="96"/>
                    <a:pt x="339" y="96"/>
                    <a:pt x="339" y="96"/>
                  </a:cubicBezTo>
                  <a:cubicBezTo>
                    <a:pt x="295" y="278"/>
                    <a:pt x="295" y="278"/>
                    <a:pt x="295" y="278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85" y="35"/>
                    <a:pt x="75" y="39"/>
                    <a:pt x="67" y="46"/>
                  </a:cubicBezTo>
                  <a:cubicBezTo>
                    <a:pt x="58" y="54"/>
                    <a:pt x="53" y="63"/>
                    <a:pt x="51" y="72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96" y="328"/>
                    <a:pt x="96" y="328"/>
                    <a:pt x="96" y="328"/>
                  </a:cubicBezTo>
                  <a:cubicBezTo>
                    <a:pt x="127" y="361"/>
                    <a:pt x="216" y="385"/>
                    <a:pt x="323" y="388"/>
                  </a:cubicBezTo>
                  <a:cubicBezTo>
                    <a:pt x="339" y="388"/>
                    <a:pt x="339" y="388"/>
                    <a:pt x="339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463" y="385"/>
                    <a:pt x="551" y="361"/>
                    <a:pt x="583" y="328"/>
                  </a:cubicBezTo>
                  <a:cubicBezTo>
                    <a:pt x="679" y="295"/>
                    <a:pt x="679" y="295"/>
                    <a:pt x="679" y="295"/>
                  </a:cubicBezTo>
                  <a:lnTo>
                    <a:pt x="628" y="7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8F4F970F-A55C-7E88-B91E-C94662FDC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7884" y="4085868"/>
              <a:ext cx="251455" cy="226428"/>
            </a:xfrm>
            <a:custGeom>
              <a:avLst/>
              <a:gdLst>
                <a:gd name="T0" fmla="*/ 104 w 211"/>
                <a:gd name="T1" fmla="*/ 0 h 190"/>
                <a:gd name="T2" fmla="*/ 0 w 211"/>
                <a:gd name="T3" fmla="*/ 38 h 190"/>
                <a:gd name="T4" fmla="*/ 104 w 211"/>
                <a:gd name="T5" fmla="*/ 190 h 190"/>
                <a:gd name="T6" fmla="*/ 211 w 211"/>
                <a:gd name="T7" fmla="*/ 38 h 190"/>
                <a:gd name="T8" fmla="*/ 104 w 211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190">
                  <a:moveTo>
                    <a:pt x="104" y="0"/>
                  </a:moveTo>
                  <a:lnTo>
                    <a:pt x="0" y="38"/>
                  </a:lnTo>
                  <a:lnTo>
                    <a:pt x="104" y="190"/>
                  </a:lnTo>
                  <a:lnTo>
                    <a:pt x="211" y="38"/>
                  </a:lnTo>
                  <a:lnTo>
                    <a:pt x="10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45724E8A-990F-86B2-E6E5-7C98153FC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9848" y="2809529"/>
              <a:ext cx="1047528" cy="1253696"/>
            </a:xfrm>
            <a:custGeom>
              <a:avLst/>
              <a:gdLst>
                <a:gd name="T0" fmla="*/ 311 w 329"/>
                <a:gd name="T1" fmla="*/ 181 h 393"/>
                <a:gd name="T2" fmla="*/ 164 w 329"/>
                <a:gd name="T3" fmla="*/ 0 h 393"/>
                <a:gd name="T4" fmla="*/ 18 w 329"/>
                <a:gd name="T5" fmla="*/ 181 h 393"/>
                <a:gd name="T6" fmla="*/ 11 w 329"/>
                <a:gd name="T7" fmla="*/ 229 h 393"/>
                <a:gd name="T8" fmla="*/ 34 w 329"/>
                <a:gd name="T9" fmla="*/ 261 h 393"/>
                <a:gd name="T10" fmla="*/ 164 w 329"/>
                <a:gd name="T11" fmla="*/ 393 h 393"/>
                <a:gd name="T12" fmla="*/ 295 w 329"/>
                <a:gd name="T13" fmla="*/ 261 h 393"/>
                <a:gd name="T14" fmla="*/ 318 w 329"/>
                <a:gd name="T15" fmla="*/ 229 h 393"/>
                <a:gd name="T16" fmla="*/ 311 w 329"/>
                <a:gd name="T17" fmla="*/ 181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393">
                  <a:moveTo>
                    <a:pt x="311" y="181"/>
                  </a:moveTo>
                  <a:cubicBezTo>
                    <a:pt x="311" y="80"/>
                    <a:pt x="269" y="0"/>
                    <a:pt x="164" y="0"/>
                  </a:cubicBezTo>
                  <a:cubicBezTo>
                    <a:pt x="60" y="0"/>
                    <a:pt x="18" y="80"/>
                    <a:pt x="18" y="181"/>
                  </a:cubicBezTo>
                  <a:cubicBezTo>
                    <a:pt x="7" y="186"/>
                    <a:pt x="0" y="200"/>
                    <a:pt x="11" y="229"/>
                  </a:cubicBezTo>
                  <a:cubicBezTo>
                    <a:pt x="16" y="243"/>
                    <a:pt x="26" y="255"/>
                    <a:pt x="34" y="261"/>
                  </a:cubicBezTo>
                  <a:cubicBezTo>
                    <a:pt x="64" y="336"/>
                    <a:pt x="122" y="393"/>
                    <a:pt x="164" y="393"/>
                  </a:cubicBezTo>
                  <a:cubicBezTo>
                    <a:pt x="206" y="393"/>
                    <a:pt x="265" y="336"/>
                    <a:pt x="295" y="261"/>
                  </a:cubicBezTo>
                  <a:cubicBezTo>
                    <a:pt x="303" y="255"/>
                    <a:pt x="313" y="243"/>
                    <a:pt x="318" y="229"/>
                  </a:cubicBezTo>
                  <a:cubicBezTo>
                    <a:pt x="329" y="200"/>
                    <a:pt x="322" y="186"/>
                    <a:pt x="311" y="1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</p:grpSp>
      <p:sp>
        <p:nvSpPr>
          <p:cNvPr id="43" name="직사각형 22">
            <a:extLst>
              <a:ext uri="{FF2B5EF4-FFF2-40B4-BE49-F238E27FC236}">
                <a16:creationId xmlns:a16="http://schemas.microsoft.com/office/drawing/2014/main" id="{85FDC1FE-1802-7D64-0B52-FC8758D3681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768805" y="2358665"/>
            <a:ext cx="171677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ko-KR" altLang="en-US" sz="3200" dirty="0">
                <a:ea typeface="맑은 고딕" pitchFamily="50" charset="-127"/>
                <a:cs typeface="Calibri" panose="020F0502020204030204" pitchFamily="34" charset="0"/>
              </a:rPr>
              <a:t>김주환</a:t>
            </a:r>
            <a:endParaRPr lang="en-US" altLang="ko" sz="3200" dirty="0">
              <a:ea typeface="맑은 고딕" pitchFamily="50" charset="-127"/>
              <a:cs typeface="Calibri" panose="020F0502020204030204" pitchFamily="34" charset="0"/>
            </a:endParaRPr>
          </a:p>
        </p:txBody>
      </p:sp>
      <p:sp>
        <p:nvSpPr>
          <p:cNvPr id="44" name="직사각형 22">
            <a:extLst>
              <a:ext uri="{FF2B5EF4-FFF2-40B4-BE49-F238E27FC236}">
                <a16:creationId xmlns:a16="http://schemas.microsoft.com/office/drawing/2014/main" id="{F62A4A4E-83A0-C11F-2F60-0B908357B0E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323653" y="2408140"/>
            <a:ext cx="763961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ko-KR" altLang="en-US" sz="2400" dirty="0">
                <a:ea typeface="맑은 고딕" pitchFamily="50" charset="-127"/>
                <a:cs typeface="Calibri" panose="020F0502020204030204" pitchFamily="34" charset="0"/>
              </a:rPr>
              <a:t>모델링 코드</a:t>
            </a:r>
            <a:r>
              <a:rPr lang="en-US" altLang="ko-KR" sz="2400" dirty="0">
                <a:ea typeface="맑은 고딕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400" dirty="0">
                <a:ea typeface="맑은 고딕" pitchFamily="50" charset="-127"/>
                <a:cs typeface="Calibri" panose="020F0502020204030204" pitchFamily="34" charset="0"/>
              </a:rPr>
              <a:t>도움</a:t>
            </a:r>
            <a:r>
              <a:rPr lang="en-US" altLang="ko-KR" sz="2400" dirty="0">
                <a:ea typeface="맑은 고딕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400" dirty="0">
                <a:ea typeface="맑은 고딕" pitchFamily="50" charset="-127"/>
                <a:cs typeface="Calibri" panose="020F0502020204030204" pitchFamily="34" charset="0"/>
              </a:rPr>
              <a:t>발표자료 준비</a:t>
            </a:r>
            <a:endParaRPr lang="en-US" altLang="ko" sz="2400" dirty="0">
              <a:ea typeface="맑은 고딕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425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59F47-AC25-2808-93CF-188DF136C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03.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</a:t>
            </a:r>
            <a:r>
              <a:rPr lang="en-US" altLang="ko-KR" b="1" dirty="0"/>
              <a:t>- </a:t>
            </a:r>
            <a:r>
              <a:rPr lang="ko-KR" altLang="en-US" b="1" dirty="0"/>
              <a:t>사용한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모델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7D0F84F-F923-9BD9-B380-3C99243C7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276" y="1722172"/>
            <a:ext cx="4653422" cy="4695826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- GBM			 </a:t>
            </a:r>
          </a:p>
          <a:p>
            <a:pPr marL="0" indent="0">
              <a:buNone/>
            </a:pPr>
            <a:r>
              <a:rPr lang="en-US" altLang="ko-KR" b="1" dirty="0"/>
              <a:t>- AdaBoost</a:t>
            </a:r>
          </a:p>
          <a:p>
            <a:pPr marL="0" indent="0">
              <a:buNone/>
            </a:pPr>
            <a:r>
              <a:rPr lang="en-US" altLang="ko-KR" b="1" dirty="0"/>
              <a:t>- Bagging</a:t>
            </a:r>
          </a:p>
          <a:p>
            <a:pPr marL="0" indent="0">
              <a:buNone/>
            </a:pPr>
            <a:r>
              <a:rPr lang="en-US" altLang="ko-KR" b="1" dirty="0"/>
              <a:t>- </a:t>
            </a:r>
            <a:r>
              <a:rPr lang="en-US" altLang="ko-KR" b="1" dirty="0" err="1"/>
              <a:t>RandomForest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- </a:t>
            </a:r>
            <a:r>
              <a:rPr lang="en-US" altLang="ko-KR" b="1" dirty="0" err="1"/>
              <a:t>SupportVectorMachine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- </a:t>
            </a:r>
            <a:r>
              <a:rPr lang="en-US" altLang="ko-KR" b="1" dirty="0" err="1"/>
              <a:t>LogisticRegression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- </a:t>
            </a:r>
            <a:r>
              <a:rPr lang="en-US" altLang="ko-KR" b="1" dirty="0" err="1"/>
              <a:t>XGBoost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- </a:t>
            </a:r>
            <a:r>
              <a:rPr lang="en-US" altLang="ko-KR" b="1" dirty="0" err="1"/>
              <a:t>LightGBM</a:t>
            </a: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ko-KR" altLang="en-US" b="1" dirty="0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F1609402-C2E0-429A-799A-EB406839D016}"/>
              </a:ext>
            </a:extLst>
          </p:cNvPr>
          <p:cNvSpPr txBox="1">
            <a:spLocks/>
          </p:cNvSpPr>
          <p:nvPr/>
        </p:nvSpPr>
        <p:spPr>
          <a:xfrm>
            <a:off x="6096000" y="1562101"/>
            <a:ext cx="5562601" cy="7069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>
                <a:solidFill>
                  <a:schemeClr val="tx1"/>
                </a:solidFill>
              </a:rPr>
              <a:t>모든 모델에 </a:t>
            </a:r>
            <a:r>
              <a:rPr lang="en-US" altLang="ko-KR" b="1" dirty="0" err="1">
                <a:solidFill>
                  <a:schemeClr val="tx1"/>
                </a:solidFill>
              </a:rPr>
              <a:t>Kfold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n_split</a:t>
            </a:r>
            <a:r>
              <a:rPr lang="en-US" altLang="ko-KR" b="1" dirty="0">
                <a:solidFill>
                  <a:schemeClr val="tx1"/>
                </a:solidFill>
              </a:rPr>
              <a:t>=5 </a:t>
            </a:r>
            <a:r>
              <a:rPr lang="ko-KR" altLang="en-US" b="1" dirty="0">
                <a:solidFill>
                  <a:schemeClr val="tx1"/>
                </a:solidFill>
              </a:rPr>
              <a:t>적용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89FB86F-DEBA-DB50-4A21-0E85BD7D8841}"/>
              </a:ext>
            </a:extLst>
          </p:cNvPr>
          <p:cNvSpPr/>
          <p:nvPr/>
        </p:nvSpPr>
        <p:spPr>
          <a:xfrm>
            <a:off x="6181724" y="5655760"/>
            <a:ext cx="922421" cy="36512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3AC2443-AC4D-A8AB-8995-1F8D9CE1928C}"/>
              </a:ext>
            </a:extLst>
          </p:cNvPr>
          <p:cNvSpPr/>
          <p:nvPr/>
        </p:nvSpPr>
        <p:spPr>
          <a:xfrm>
            <a:off x="8908436" y="5651552"/>
            <a:ext cx="922421" cy="3651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8A1D5F-D3A2-0934-CC55-315E66F37871}"/>
              </a:ext>
            </a:extLst>
          </p:cNvPr>
          <p:cNvSpPr txBox="1"/>
          <p:nvPr/>
        </p:nvSpPr>
        <p:spPr>
          <a:xfrm>
            <a:off x="7026601" y="5651552"/>
            <a:ext cx="1884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- Validation Set</a:t>
            </a:r>
            <a:endParaRPr lang="ko-KR" altLang="en-US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19F8F3-9AB2-2921-32DB-12865F8BC802}"/>
              </a:ext>
            </a:extLst>
          </p:cNvPr>
          <p:cNvSpPr txBox="1"/>
          <p:nvPr/>
        </p:nvSpPr>
        <p:spPr>
          <a:xfrm>
            <a:off x="9789467" y="5647345"/>
            <a:ext cx="1675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- Training Set</a:t>
            </a:r>
            <a:endParaRPr lang="ko-KR" altLang="en-US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48B1D15-2E9F-290B-FA0E-7325952328E6}"/>
              </a:ext>
            </a:extLst>
          </p:cNvPr>
          <p:cNvGrpSpPr/>
          <p:nvPr/>
        </p:nvGrpSpPr>
        <p:grpSpPr>
          <a:xfrm>
            <a:off x="4685685" y="2269067"/>
            <a:ext cx="7215195" cy="3122280"/>
            <a:chOff x="4452929" y="2269067"/>
            <a:chExt cx="7215195" cy="312228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B7DB1BC-822E-F0DA-3C40-298FD0C11D3D}"/>
                </a:ext>
              </a:extLst>
            </p:cNvPr>
            <p:cNvGrpSpPr/>
            <p:nvPr/>
          </p:nvGrpSpPr>
          <p:grpSpPr>
            <a:xfrm>
              <a:off x="5572124" y="2269067"/>
              <a:ext cx="6096000" cy="482600"/>
              <a:chOff x="5943600" y="2590800"/>
              <a:chExt cx="6096000" cy="48260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49870B2-3B36-A9F6-CB3F-A1A3895B46A6}"/>
                  </a:ext>
                </a:extLst>
              </p:cNvPr>
              <p:cNvSpPr/>
              <p:nvPr/>
            </p:nvSpPr>
            <p:spPr>
              <a:xfrm>
                <a:off x="5943600" y="2590800"/>
                <a:ext cx="1219200" cy="4826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4F32DE4-6D5A-72A7-4659-AEF4C34A5B58}"/>
                  </a:ext>
                </a:extLst>
              </p:cNvPr>
              <p:cNvSpPr/>
              <p:nvPr/>
            </p:nvSpPr>
            <p:spPr>
              <a:xfrm>
                <a:off x="7162800" y="2590800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E64F7E9-C02C-FFCD-6B49-DADC408D7221}"/>
                  </a:ext>
                </a:extLst>
              </p:cNvPr>
              <p:cNvSpPr/>
              <p:nvPr/>
            </p:nvSpPr>
            <p:spPr>
              <a:xfrm>
                <a:off x="8382000" y="2590800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1D1A0BC-83B0-3736-2026-8BAF7409F834}"/>
                  </a:ext>
                </a:extLst>
              </p:cNvPr>
              <p:cNvSpPr/>
              <p:nvPr/>
            </p:nvSpPr>
            <p:spPr>
              <a:xfrm>
                <a:off x="9601200" y="2590800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C5F081C-14BE-1A24-7C95-4181081A1E34}"/>
                  </a:ext>
                </a:extLst>
              </p:cNvPr>
              <p:cNvSpPr/>
              <p:nvPr/>
            </p:nvSpPr>
            <p:spPr>
              <a:xfrm>
                <a:off x="10820400" y="2590800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1237C27-BAF6-8EDF-DA81-A5E5B828C697}"/>
                </a:ext>
              </a:extLst>
            </p:cNvPr>
            <p:cNvGrpSpPr/>
            <p:nvPr/>
          </p:nvGrpSpPr>
          <p:grpSpPr>
            <a:xfrm>
              <a:off x="5572124" y="2928276"/>
              <a:ext cx="6096000" cy="482600"/>
              <a:chOff x="5943600" y="3250009"/>
              <a:chExt cx="6096000" cy="48260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208D0E4-83E4-F7A9-F451-79639DD46E96}"/>
                  </a:ext>
                </a:extLst>
              </p:cNvPr>
              <p:cNvSpPr/>
              <p:nvPr/>
            </p:nvSpPr>
            <p:spPr>
              <a:xfrm>
                <a:off x="7162800" y="3250009"/>
                <a:ext cx="1219200" cy="4826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12EFDF6-BE64-D226-AA3F-0529B5A43A6A}"/>
                  </a:ext>
                </a:extLst>
              </p:cNvPr>
              <p:cNvSpPr/>
              <p:nvPr/>
            </p:nvSpPr>
            <p:spPr>
              <a:xfrm>
                <a:off x="5943600" y="3250009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16F4708-F3DC-D893-FA48-E83A26A87F2B}"/>
                  </a:ext>
                </a:extLst>
              </p:cNvPr>
              <p:cNvSpPr/>
              <p:nvPr/>
            </p:nvSpPr>
            <p:spPr>
              <a:xfrm>
                <a:off x="8382000" y="3250009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85C27CE-9157-295A-204F-CC799E359ED0}"/>
                  </a:ext>
                </a:extLst>
              </p:cNvPr>
              <p:cNvSpPr/>
              <p:nvPr/>
            </p:nvSpPr>
            <p:spPr>
              <a:xfrm>
                <a:off x="9601200" y="3250009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FB66B86-0F0F-A891-AE7A-1896AAA2FE33}"/>
                  </a:ext>
                </a:extLst>
              </p:cNvPr>
              <p:cNvSpPr/>
              <p:nvPr/>
            </p:nvSpPr>
            <p:spPr>
              <a:xfrm>
                <a:off x="10820400" y="3250009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3ECC05E-963E-1255-A884-009BBD79E398}"/>
                </a:ext>
              </a:extLst>
            </p:cNvPr>
            <p:cNvGrpSpPr/>
            <p:nvPr/>
          </p:nvGrpSpPr>
          <p:grpSpPr>
            <a:xfrm>
              <a:off x="5563657" y="3587485"/>
              <a:ext cx="6104467" cy="484089"/>
              <a:chOff x="5935133" y="3909218"/>
              <a:chExt cx="6104467" cy="484089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11B74B0-96E3-8942-8952-B6B5124FE20C}"/>
                  </a:ext>
                </a:extLst>
              </p:cNvPr>
              <p:cNvSpPr/>
              <p:nvPr/>
            </p:nvSpPr>
            <p:spPr>
              <a:xfrm>
                <a:off x="8373533" y="3909218"/>
                <a:ext cx="1219200" cy="4826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E74A340-932F-0E0F-BB96-1AC110993D22}"/>
                  </a:ext>
                </a:extLst>
              </p:cNvPr>
              <p:cNvSpPr/>
              <p:nvPr/>
            </p:nvSpPr>
            <p:spPr>
              <a:xfrm>
                <a:off x="7162800" y="3909218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7BB36A4-854C-811D-A925-A33E14A7D30C}"/>
                  </a:ext>
                </a:extLst>
              </p:cNvPr>
              <p:cNvSpPr/>
              <p:nvPr/>
            </p:nvSpPr>
            <p:spPr>
              <a:xfrm>
                <a:off x="5935133" y="3910707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2ED5228-4442-5706-62F4-19B406398E66}"/>
                  </a:ext>
                </a:extLst>
              </p:cNvPr>
              <p:cNvSpPr/>
              <p:nvPr/>
            </p:nvSpPr>
            <p:spPr>
              <a:xfrm>
                <a:off x="9601200" y="3909218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7586D3C-2F13-7012-38A4-3CCB234C0832}"/>
                  </a:ext>
                </a:extLst>
              </p:cNvPr>
              <p:cNvSpPr/>
              <p:nvPr/>
            </p:nvSpPr>
            <p:spPr>
              <a:xfrm>
                <a:off x="10820400" y="3909218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37BCD8AC-C12C-54F3-33E4-AF46A44786F4}"/>
                </a:ext>
              </a:extLst>
            </p:cNvPr>
            <p:cNvGrpSpPr/>
            <p:nvPr/>
          </p:nvGrpSpPr>
          <p:grpSpPr>
            <a:xfrm>
              <a:off x="5563657" y="4248183"/>
              <a:ext cx="6104467" cy="482600"/>
              <a:chOff x="5935133" y="4569916"/>
              <a:chExt cx="6104467" cy="482600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9E5283-B204-313E-619A-6074BB2E2DF0}"/>
                  </a:ext>
                </a:extLst>
              </p:cNvPr>
              <p:cNvSpPr/>
              <p:nvPr/>
            </p:nvSpPr>
            <p:spPr>
              <a:xfrm>
                <a:off x="9592733" y="4569916"/>
                <a:ext cx="1219200" cy="4826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CFFF12E-4AA8-7ABF-55EF-E56F1FA14AE5}"/>
                  </a:ext>
                </a:extLst>
              </p:cNvPr>
              <p:cNvSpPr/>
              <p:nvPr/>
            </p:nvSpPr>
            <p:spPr>
              <a:xfrm>
                <a:off x="7162800" y="4569916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5412EB79-29CD-4EB8-CE23-488E240D3F47}"/>
                  </a:ext>
                </a:extLst>
              </p:cNvPr>
              <p:cNvSpPr/>
              <p:nvPr/>
            </p:nvSpPr>
            <p:spPr>
              <a:xfrm>
                <a:off x="8382000" y="4569916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4264C9B-DA48-C501-883B-870215D9516D}"/>
                  </a:ext>
                </a:extLst>
              </p:cNvPr>
              <p:cNvSpPr/>
              <p:nvPr/>
            </p:nvSpPr>
            <p:spPr>
              <a:xfrm>
                <a:off x="5935133" y="4569916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7140155-DACF-FFC1-08D5-62AB290F9CC0}"/>
                  </a:ext>
                </a:extLst>
              </p:cNvPr>
              <p:cNvSpPr/>
              <p:nvPr/>
            </p:nvSpPr>
            <p:spPr>
              <a:xfrm>
                <a:off x="10820400" y="4569916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E4A0CCA-FA8B-8A40-82D1-144946409D3C}"/>
                </a:ext>
              </a:extLst>
            </p:cNvPr>
            <p:cNvGrpSpPr/>
            <p:nvPr/>
          </p:nvGrpSpPr>
          <p:grpSpPr>
            <a:xfrm>
              <a:off x="5572124" y="4907394"/>
              <a:ext cx="6096000" cy="483953"/>
              <a:chOff x="5943600" y="5229127"/>
              <a:chExt cx="6096000" cy="483953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372A700-F1E1-087C-0916-1C8671013190}"/>
                  </a:ext>
                </a:extLst>
              </p:cNvPr>
              <p:cNvSpPr/>
              <p:nvPr/>
            </p:nvSpPr>
            <p:spPr>
              <a:xfrm>
                <a:off x="10820400" y="5230480"/>
                <a:ext cx="1219200" cy="4826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30D2E06-7E43-588F-1210-6DC72E94E2B8}"/>
                  </a:ext>
                </a:extLst>
              </p:cNvPr>
              <p:cNvSpPr/>
              <p:nvPr/>
            </p:nvSpPr>
            <p:spPr>
              <a:xfrm>
                <a:off x="7162800" y="5230480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32E8681-E1F5-214F-2742-D0F95FDA620F}"/>
                  </a:ext>
                </a:extLst>
              </p:cNvPr>
              <p:cNvSpPr/>
              <p:nvPr/>
            </p:nvSpPr>
            <p:spPr>
              <a:xfrm>
                <a:off x="8382000" y="5230480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4140349-304D-822F-E69F-15E980C7B888}"/>
                  </a:ext>
                </a:extLst>
              </p:cNvPr>
              <p:cNvSpPr/>
              <p:nvPr/>
            </p:nvSpPr>
            <p:spPr>
              <a:xfrm>
                <a:off x="9601200" y="5230480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D35E029-3946-8B83-04EE-3F87AE3A826B}"/>
                  </a:ext>
                </a:extLst>
              </p:cNvPr>
              <p:cNvSpPr/>
              <p:nvPr/>
            </p:nvSpPr>
            <p:spPr>
              <a:xfrm>
                <a:off x="5943600" y="5229127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509556C-E4B1-8EDC-3602-6F96A421C16A}"/>
                </a:ext>
              </a:extLst>
            </p:cNvPr>
            <p:cNvSpPr txBox="1"/>
            <p:nvPr/>
          </p:nvSpPr>
          <p:spPr>
            <a:xfrm>
              <a:off x="4452929" y="2325701"/>
              <a:ext cx="1067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1st Fold</a:t>
              </a:r>
              <a:endParaRPr lang="ko-KR" altLang="en-US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E17E69-3372-7CC7-9FA6-0E342FEDD252}"/>
                </a:ext>
              </a:extLst>
            </p:cNvPr>
            <p:cNvSpPr txBox="1"/>
            <p:nvPr/>
          </p:nvSpPr>
          <p:spPr>
            <a:xfrm>
              <a:off x="4452929" y="2960799"/>
              <a:ext cx="1157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2nd Fold</a:t>
              </a:r>
              <a:endParaRPr lang="ko-KR" altLang="en-US" b="1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F3CEC4F-5E41-62C0-6BF5-CFE8A92F222D}"/>
                </a:ext>
              </a:extLst>
            </p:cNvPr>
            <p:cNvSpPr txBox="1"/>
            <p:nvPr/>
          </p:nvSpPr>
          <p:spPr>
            <a:xfrm>
              <a:off x="4452929" y="3630110"/>
              <a:ext cx="1106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3rd Fold</a:t>
              </a:r>
              <a:endParaRPr lang="ko-KR" altLang="en-US" b="1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0A31281-8C1D-BF0B-1B12-88BA162D51E6}"/>
                </a:ext>
              </a:extLst>
            </p:cNvPr>
            <p:cNvSpPr txBox="1"/>
            <p:nvPr/>
          </p:nvSpPr>
          <p:spPr>
            <a:xfrm>
              <a:off x="4452929" y="4299421"/>
              <a:ext cx="10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4th </a:t>
              </a:r>
              <a:r>
                <a:rPr lang="en-US" altLang="ko-KR" b="1" dirty="0"/>
                <a:t>Fold</a:t>
              </a:r>
              <a:endParaRPr lang="ko-KR" altLang="en-US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E227A0A-AF01-6504-08CB-F735F87E95DB}"/>
                </a:ext>
              </a:extLst>
            </p:cNvPr>
            <p:cNvSpPr txBox="1"/>
            <p:nvPr/>
          </p:nvSpPr>
          <p:spPr>
            <a:xfrm>
              <a:off x="4452929" y="4959064"/>
              <a:ext cx="10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5th </a:t>
              </a:r>
              <a:r>
                <a:rPr lang="en-US" altLang="ko-KR" b="1" dirty="0"/>
                <a:t>Fold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2840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A3CAA-F4E0-2881-D05D-0B2CCD38C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5360" cy="861060"/>
          </a:xfrm>
        </p:spPr>
        <p:txBody>
          <a:bodyPr/>
          <a:lstStyle/>
          <a:p>
            <a:r>
              <a:rPr lang="en-US" altLang="ko-KR" b="1" dirty="0"/>
              <a:t>03.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</a:t>
            </a:r>
            <a:r>
              <a:rPr lang="en-US" altLang="ko-KR" b="1" dirty="0"/>
              <a:t>- GBM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F1D542-6EB5-725A-B431-5EDCF0AE0E35}"/>
              </a:ext>
            </a:extLst>
          </p:cNvPr>
          <p:cNvSpPr txBox="1"/>
          <p:nvPr/>
        </p:nvSpPr>
        <p:spPr>
          <a:xfrm>
            <a:off x="5965825" y="1986280"/>
            <a:ext cx="5457825" cy="2246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accuracy_score</a:t>
            </a:r>
            <a:r>
              <a:rPr lang="en-US" altLang="ko-KR" sz="2000" b="1" dirty="0"/>
              <a:t> : 0.7352</a:t>
            </a:r>
          </a:p>
          <a:p>
            <a:endParaRPr lang="en-US" altLang="ko-KR" sz="2000" b="1" dirty="0"/>
          </a:p>
          <a:p>
            <a:r>
              <a:rPr lang="en-US" altLang="ko-KR" sz="2000" b="1" dirty="0" err="1"/>
              <a:t>recall_score</a:t>
            </a:r>
            <a:r>
              <a:rPr lang="en-US" altLang="ko-KR" sz="2000" b="1" dirty="0"/>
              <a:t> : 0.7824</a:t>
            </a:r>
          </a:p>
          <a:p>
            <a:endParaRPr lang="en-US" altLang="ko-KR" sz="2000" b="1" dirty="0"/>
          </a:p>
          <a:p>
            <a:r>
              <a:rPr lang="en-US" altLang="ko-KR" sz="2000" b="1" dirty="0" err="1"/>
              <a:t>precision_score</a:t>
            </a:r>
            <a:r>
              <a:rPr lang="en-US" altLang="ko-KR" sz="2000" b="1" dirty="0"/>
              <a:t> : 0.7149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f1 score : 0.7471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31EE7A-7601-D953-52D1-F9E9ED9D0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72920"/>
            <a:ext cx="49149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31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A3CAA-F4E0-2881-D05D-0B2CCD38C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5360" cy="861060"/>
          </a:xfrm>
        </p:spPr>
        <p:txBody>
          <a:bodyPr/>
          <a:lstStyle/>
          <a:p>
            <a:r>
              <a:rPr lang="en-US" altLang="ko-KR" b="1" dirty="0"/>
              <a:t>03.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</a:t>
            </a:r>
            <a:r>
              <a:rPr lang="en-US" altLang="ko-KR" b="1" dirty="0"/>
              <a:t>- Bagging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F1D542-6EB5-725A-B431-5EDCF0AE0E35}"/>
              </a:ext>
            </a:extLst>
          </p:cNvPr>
          <p:cNvSpPr txBox="1"/>
          <p:nvPr/>
        </p:nvSpPr>
        <p:spPr>
          <a:xfrm>
            <a:off x="5948680" y="1928495"/>
            <a:ext cx="5458460" cy="22434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accuracy_score</a:t>
            </a:r>
            <a:r>
              <a:rPr lang="en-US" altLang="ko-KR" sz="2000" b="1"/>
              <a:t> : 0.6967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recall_score</a:t>
            </a:r>
            <a:r>
              <a:rPr lang="en-US" altLang="ko-KR" sz="2000" b="1"/>
              <a:t> : 0.6872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precision_score</a:t>
            </a:r>
            <a:r>
              <a:rPr lang="en-US" altLang="ko-KR" sz="2000" b="1"/>
              <a:t> : 0.7005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f1</a:t>
            </a:r>
            <a:r>
              <a:rPr lang="en-US" altLang="ko-KR" sz="2000" b="1"/>
              <a:t> score : 0.6938</a:t>
            </a:r>
            <a:endParaRPr lang="ko-KR" altLang="en-US" sz="2000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2B1919-BC92-C9CD-E063-E8C0A3977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5" y="1724025"/>
            <a:ext cx="4914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84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A3CAA-F4E0-2881-D05D-0B2CCD38C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5360" cy="861060"/>
          </a:xfrm>
        </p:spPr>
        <p:txBody>
          <a:bodyPr/>
          <a:lstStyle/>
          <a:p>
            <a:r>
              <a:rPr lang="en-US" altLang="ko-KR" b="1" dirty="0"/>
              <a:t>03.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</a:t>
            </a:r>
            <a:r>
              <a:rPr lang="en-US" altLang="ko-KR" b="1" dirty="0"/>
              <a:t>- </a:t>
            </a:r>
            <a:r>
              <a:rPr lang="en-US" altLang="ko-KR" b="1" dirty="0" err="1"/>
              <a:t>RandomForest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F1D542-6EB5-725A-B431-5EDCF0AE0E35}"/>
              </a:ext>
            </a:extLst>
          </p:cNvPr>
          <p:cNvSpPr txBox="1"/>
          <p:nvPr/>
        </p:nvSpPr>
        <p:spPr>
          <a:xfrm>
            <a:off x="5980430" y="1909445"/>
            <a:ext cx="5458460" cy="22434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accuracy_score</a:t>
            </a:r>
            <a:r>
              <a:rPr lang="en-US" altLang="ko-KR" sz="2000" b="1"/>
              <a:t> : 0.7082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recall_score</a:t>
            </a:r>
            <a:r>
              <a:rPr lang="en-US" altLang="ko-KR" sz="2000" b="1"/>
              <a:t> : 0.7320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precision_score</a:t>
            </a:r>
            <a:r>
              <a:rPr lang="en-US" altLang="ko-KR" sz="2000" b="1"/>
              <a:t> : 0.6987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f1_score</a:t>
            </a:r>
            <a:r>
              <a:rPr lang="en-US" altLang="ko-KR" sz="2000" b="1"/>
              <a:t> : 0.7150</a:t>
            </a:r>
            <a:endParaRPr lang="ko-KR" altLang="en-US" sz="20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E679A3-DD5B-F2C5-D2FB-5B088DF03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47825"/>
            <a:ext cx="4914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99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A3CAA-F4E0-2881-D05D-0B2CCD38C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5360" cy="861060"/>
          </a:xfrm>
        </p:spPr>
        <p:txBody>
          <a:bodyPr/>
          <a:lstStyle/>
          <a:p>
            <a:r>
              <a:rPr lang="en-US" altLang="ko-KR" b="1" dirty="0"/>
              <a:t>03.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</a:t>
            </a:r>
            <a:r>
              <a:rPr lang="en-US" altLang="ko-KR" b="1" dirty="0"/>
              <a:t>- </a:t>
            </a:r>
            <a:r>
              <a:rPr lang="en-US" altLang="ko-KR" b="1" dirty="0" err="1"/>
              <a:t>SupportVectorMachine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F1D542-6EB5-725A-B431-5EDCF0AE0E35}"/>
              </a:ext>
            </a:extLst>
          </p:cNvPr>
          <p:cNvSpPr txBox="1"/>
          <p:nvPr/>
        </p:nvSpPr>
        <p:spPr>
          <a:xfrm>
            <a:off x="5948680" y="1842770"/>
            <a:ext cx="5458460" cy="22434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accuracy_score</a:t>
            </a:r>
            <a:r>
              <a:rPr lang="en-US" altLang="ko-KR" sz="2000" b="1"/>
              <a:t> : 0.7337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recall_score</a:t>
            </a:r>
            <a:r>
              <a:rPr lang="en-US" altLang="ko-KR" sz="2000" b="1"/>
              <a:t> : 0.7722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precision_score</a:t>
            </a:r>
            <a:r>
              <a:rPr lang="en-US" altLang="ko-KR" sz="2000" b="1"/>
              <a:t> : 0.7170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f1_score</a:t>
            </a:r>
            <a:r>
              <a:rPr lang="en-US" altLang="ko-KR" sz="2000" b="1"/>
              <a:t> : 0.7436</a:t>
            </a:r>
            <a:endParaRPr lang="ko-KR" altLang="en-US" sz="2000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A82E29-EA50-FC12-3EDF-234C4B729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47825"/>
            <a:ext cx="4914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63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A3CAA-F4E0-2881-D05D-0B2CCD38C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5360" cy="861060"/>
          </a:xfrm>
        </p:spPr>
        <p:txBody>
          <a:bodyPr/>
          <a:lstStyle/>
          <a:p>
            <a:r>
              <a:rPr lang="en-US" altLang="ko-KR" b="1" dirty="0"/>
              <a:t>03.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</a:t>
            </a:r>
            <a:r>
              <a:rPr lang="en-US" altLang="ko-KR" b="1" dirty="0"/>
              <a:t>- AdaBoost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F1D542-6EB5-725A-B431-5EDCF0AE0E35}"/>
              </a:ext>
            </a:extLst>
          </p:cNvPr>
          <p:cNvSpPr txBox="1"/>
          <p:nvPr/>
        </p:nvSpPr>
        <p:spPr>
          <a:xfrm>
            <a:off x="5965825" y="1928495"/>
            <a:ext cx="5458460" cy="22434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accuracy_score</a:t>
            </a:r>
            <a:r>
              <a:rPr lang="en-US" altLang="ko-KR" sz="2000" b="1"/>
              <a:t> : 0.7320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recall_score</a:t>
            </a:r>
            <a:r>
              <a:rPr lang="en-US" altLang="ko-KR" sz="2000" b="1"/>
              <a:t> : 0.7647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precision_score</a:t>
            </a:r>
            <a:r>
              <a:rPr lang="en-US" altLang="ko-KR" sz="2000" b="1"/>
              <a:t> : 0.7177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f1</a:t>
            </a:r>
            <a:r>
              <a:rPr lang="en-US" altLang="ko-KR" sz="2000" b="1"/>
              <a:t> score : 0.7404</a:t>
            </a:r>
            <a:endParaRPr lang="ko-KR" altLang="en-US" sz="20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995478-CF60-3E20-136D-14E30090A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24025"/>
            <a:ext cx="4914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32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A3CAA-F4E0-2881-D05D-0B2CCD38C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03.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</a:t>
            </a:r>
            <a:r>
              <a:rPr lang="en-US" altLang="ko-KR" b="1" dirty="0"/>
              <a:t>- </a:t>
            </a:r>
            <a:r>
              <a:rPr lang="en-US" altLang="ko-KR" b="1" dirty="0" err="1"/>
              <a:t>LightGBM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F1D542-6EB5-725A-B431-5EDCF0AE0E35}"/>
              </a:ext>
            </a:extLst>
          </p:cNvPr>
          <p:cNvSpPr txBox="1"/>
          <p:nvPr/>
        </p:nvSpPr>
        <p:spPr>
          <a:xfrm>
            <a:off x="5999692" y="2062691"/>
            <a:ext cx="54578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accuracy_score</a:t>
            </a:r>
            <a:r>
              <a:rPr lang="en-US" altLang="ko-KR" sz="2000" b="1" dirty="0"/>
              <a:t> : 0.7279</a:t>
            </a:r>
          </a:p>
          <a:p>
            <a:endParaRPr lang="en-US" altLang="ko-KR" sz="2000" b="1" dirty="0"/>
          </a:p>
          <a:p>
            <a:r>
              <a:rPr lang="en-US" altLang="ko-KR" sz="2000" b="1" dirty="0" err="1"/>
              <a:t>recall_score</a:t>
            </a:r>
            <a:r>
              <a:rPr lang="en-US" altLang="ko-KR" sz="2000" b="1" dirty="0"/>
              <a:t> : 0.7586</a:t>
            </a:r>
          </a:p>
          <a:p>
            <a:endParaRPr lang="en-US" altLang="ko-KR" sz="2000" b="1" dirty="0"/>
          </a:p>
          <a:p>
            <a:r>
              <a:rPr lang="en-US" altLang="ko-KR" sz="2000" b="1" dirty="0" err="1"/>
              <a:t>precision_score</a:t>
            </a:r>
            <a:r>
              <a:rPr lang="en-US" altLang="ko-KR" sz="2000" b="1" dirty="0"/>
              <a:t> : 0.7146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f1_score : 0.7360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2CDB98-178C-63D7-144F-E3C286BEE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87525"/>
            <a:ext cx="4914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09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A3CAA-F4E0-2881-D05D-0B2CCD38C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5360" cy="861060"/>
          </a:xfrm>
        </p:spPr>
        <p:txBody>
          <a:bodyPr/>
          <a:lstStyle/>
          <a:p>
            <a:r>
              <a:rPr lang="en-US" altLang="ko-KR" b="1" dirty="0"/>
              <a:t>03.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</a:t>
            </a:r>
            <a:r>
              <a:rPr lang="en-US" altLang="ko-KR" b="1" dirty="0"/>
              <a:t>- </a:t>
            </a:r>
            <a:r>
              <a:rPr lang="en-US" altLang="ko-KR" b="1" dirty="0" err="1"/>
              <a:t>XGBoost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F1D542-6EB5-725A-B431-5EDCF0AE0E35}"/>
              </a:ext>
            </a:extLst>
          </p:cNvPr>
          <p:cNvSpPr txBox="1"/>
          <p:nvPr/>
        </p:nvSpPr>
        <p:spPr>
          <a:xfrm>
            <a:off x="5999480" y="1901825"/>
            <a:ext cx="5458460" cy="22434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accuracy_score</a:t>
            </a:r>
            <a:r>
              <a:rPr lang="en-US" altLang="ko-KR" sz="2000" b="1"/>
              <a:t> : 0.7139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recall_score</a:t>
            </a:r>
            <a:r>
              <a:rPr lang="en-US" altLang="ko-KR" sz="2000" b="1"/>
              <a:t> : 0.7409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precision_score</a:t>
            </a:r>
            <a:r>
              <a:rPr lang="en-US" altLang="ko-KR" sz="2000" b="1"/>
              <a:t> : 0.7029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f1_score</a:t>
            </a:r>
            <a:r>
              <a:rPr lang="en-US" altLang="ko-KR" sz="2000" b="1"/>
              <a:t> : 0.7214</a:t>
            </a:r>
            <a:endParaRPr lang="ko-KR" altLang="en-US" sz="2000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C10C97-26A0-3565-F1BC-313748506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14170"/>
            <a:ext cx="4914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96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A3CAA-F4E0-2881-D05D-0B2CCD38C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5360" cy="861060"/>
          </a:xfrm>
        </p:spPr>
        <p:txBody>
          <a:bodyPr/>
          <a:lstStyle/>
          <a:p>
            <a:r>
              <a:rPr lang="en-US" altLang="ko-KR" b="1" dirty="0"/>
              <a:t>03.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</a:t>
            </a:r>
            <a:r>
              <a:rPr lang="en-US" altLang="ko-KR" b="1" dirty="0"/>
              <a:t>- </a:t>
            </a:r>
            <a:r>
              <a:rPr lang="en-US" altLang="ko-KR" b="1" dirty="0" err="1"/>
              <a:t>LogisticRegression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F1D542-6EB5-725A-B431-5EDCF0AE0E35}"/>
              </a:ext>
            </a:extLst>
          </p:cNvPr>
          <p:cNvSpPr txBox="1"/>
          <p:nvPr/>
        </p:nvSpPr>
        <p:spPr>
          <a:xfrm>
            <a:off x="5991225" y="1986280"/>
            <a:ext cx="5458460" cy="22434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accuracy_score</a:t>
            </a:r>
            <a:r>
              <a:rPr lang="en-US" altLang="ko-KR" sz="2000" b="1"/>
              <a:t> : 0.7308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recall_score</a:t>
            </a:r>
            <a:r>
              <a:rPr lang="en-US" altLang="ko-KR" sz="2000" b="1"/>
              <a:t> : 0.7339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precision_score</a:t>
            </a:r>
            <a:r>
              <a:rPr lang="en-US" altLang="ko-KR" sz="2000" b="1"/>
              <a:t> : 0.7293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f1_score</a:t>
            </a:r>
            <a:r>
              <a:rPr lang="en-US" altLang="ko-KR" sz="2000" b="1"/>
              <a:t> : 0.7316</a:t>
            </a:r>
            <a:endParaRPr lang="ko-KR" altLang="en-US" sz="20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4D031C-F29C-C842-5D13-8A00B4C6C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87525"/>
            <a:ext cx="4914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88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06299-9B3C-BD60-7173-088810028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5360" cy="861060"/>
          </a:xfrm>
        </p:spPr>
        <p:txBody>
          <a:bodyPr/>
          <a:lstStyle/>
          <a:p>
            <a:r>
              <a:rPr lang="en-US" altLang="ko-KR" b="1" dirty="0"/>
              <a:t>03.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</a:t>
            </a:r>
            <a:r>
              <a:rPr lang="en-US" altLang="ko-KR" b="1" dirty="0"/>
              <a:t>- Best</a:t>
            </a:r>
            <a:r>
              <a:rPr lang="ko-KR" altLang="en-US" b="1" dirty="0"/>
              <a:t> </a:t>
            </a:r>
            <a:r>
              <a:rPr lang="en-US" altLang="ko-KR" b="1" dirty="0"/>
              <a:t>ML</a:t>
            </a:r>
            <a:r>
              <a:rPr lang="ko-KR" altLang="en-US" b="1" dirty="0"/>
              <a:t> </a:t>
            </a:r>
            <a:r>
              <a:rPr lang="en-US" altLang="ko-KR" b="1" dirty="0"/>
              <a:t>Models</a:t>
            </a:r>
            <a:endParaRPr lang="ko-KR" altLang="en-US" b="1" dirty="0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1997710" y="1562100"/>
            <a:ext cx="9671050" cy="46964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10000"/>
          </a:bodyPr>
          <a:lstStyle/>
          <a:p>
            <a:pPr marL="0" indent="0" latinLnBrk="0">
              <a:buFontTx/>
              <a:buNone/>
            </a:pPr>
            <a:endParaRPr lang="ko-KR" altLang="en-US" sz="2400"/>
          </a:p>
          <a:p>
            <a:pPr marL="0" indent="0" latinLnBrk="0">
              <a:buFontTx/>
              <a:buNone/>
            </a:pPr>
            <a:endParaRPr lang="ko-KR" altLang="en-US" b="1"/>
          </a:p>
          <a:p>
            <a:pPr marL="0" indent="0" latinLnBrk="0">
              <a:buFontTx/>
              <a:buNone/>
            </a:pPr>
            <a:r>
              <a:rPr lang="en-US" altLang="ko-KR" sz="2800" b="1">
                <a:latin typeface="맑은 고딕" charset="0"/>
                <a:ea typeface="맑은 고딕" charset="0"/>
                <a:cs typeface="+mn-cs"/>
              </a:rPr>
              <a:t>LogisticRegression</a:t>
            </a:r>
            <a:endParaRPr lang="ko-KR" altLang="en-US" b="1"/>
          </a:p>
          <a:p>
            <a:pPr marL="0" indent="0" latinLnBrk="0">
              <a:buFontTx/>
              <a:buNone/>
            </a:pPr>
            <a:r>
              <a:rPr lang="en-US" altLang="ko-KR" sz="2400">
                <a:latin typeface="맑은 고딕" charset="0"/>
                <a:ea typeface="맑은 고딕" charset="0"/>
                <a:cs typeface="+mn-cs"/>
              </a:rPr>
              <a:t>accuracy_score</a:t>
            </a:r>
            <a:r>
              <a:rPr lang="en-US" altLang="ko-KR" sz="2400"/>
              <a:t> : 0.7351</a:t>
            </a:r>
            <a:endParaRPr lang="ko-KR" altLang="en-US" sz="2400"/>
          </a:p>
          <a:p>
            <a:pPr marL="0" indent="0" latinLnBrk="0">
              <a:buFontTx/>
              <a:buNone/>
            </a:pPr>
            <a:r>
              <a:rPr lang="en-US" altLang="ko-KR" sz="2400">
                <a:latin typeface="맑은 고딕" charset="0"/>
                <a:ea typeface="맑은 고딕" charset="0"/>
                <a:cs typeface="+mn-cs"/>
              </a:rPr>
              <a:t>recall_score</a:t>
            </a:r>
            <a:r>
              <a:rPr lang="en-US" altLang="ko-KR" sz="2400"/>
              <a:t> : 0.7415</a:t>
            </a:r>
            <a:endParaRPr lang="ko-KR" altLang="en-US" sz="2400"/>
          </a:p>
          <a:p>
            <a:pPr marL="0" indent="0" latinLnBrk="0">
              <a:buFontTx/>
              <a:buNone/>
            </a:pPr>
            <a:r>
              <a:rPr lang="en-US" altLang="ko-KR" sz="2400">
                <a:latin typeface="맑은 고딕" charset="0"/>
                <a:ea typeface="맑은 고딕" charset="0"/>
                <a:cs typeface="+mn-cs"/>
              </a:rPr>
              <a:t>precision_score</a:t>
            </a:r>
            <a:r>
              <a:rPr lang="en-US" altLang="ko-KR" sz="2400"/>
              <a:t> : 0.7321</a:t>
            </a:r>
            <a:endParaRPr lang="ko-KR" altLang="en-US" sz="2400"/>
          </a:p>
          <a:p>
            <a:pPr marL="0" indent="0" latinLnBrk="0">
              <a:buFontTx/>
              <a:buNone/>
            </a:pPr>
            <a:r>
              <a:rPr lang="en-US" altLang="ko-KR" sz="2400">
                <a:latin typeface="맑은 고딕" charset="0"/>
                <a:ea typeface="맑은 고딕" charset="0"/>
                <a:cs typeface="+mn-cs"/>
              </a:rPr>
              <a:t>f1_score</a:t>
            </a:r>
            <a:r>
              <a:rPr lang="en-US" altLang="ko-KR" sz="2400"/>
              <a:t> : 0.7368</a:t>
            </a:r>
            <a:endParaRPr lang="ko-KR" altLang="en-US" sz="2400"/>
          </a:p>
          <a:p>
            <a:pPr marL="0" indent="0" latinLnBrk="0">
              <a:buFontTx/>
              <a:buNone/>
            </a:pPr>
            <a:endParaRPr lang="ko-KR" altLang="en-US"/>
          </a:p>
        </p:txBody>
      </p:sp>
      <p:pic>
        <p:nvPicPr>
          <p:cNvPr id="8" name="그림 7" descr="C:/Users/TECH2_30/AppData/Roaming/PolarisOffice/ETemp/4704_8428336/image1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2190" y="2268220"/>
            <a:ext cx="4687570" cy="328739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34757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1C9DD-E14F-EAC4-E9C2-8151150E0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Contents</a:t>
            </a:r>
            <a:endParaRPr lang="ko-KR" altLang="en-US" b="1" dirty="0"/>
          </a:p>
        </p:txBody>
      </p:sp>
      <p:sp>
        <p:nvSpPr>
          <p:cNvPr id="28" name="한쪽 모서리는 잘리고 다른 쪽 모서리는 둥근 사각형 47">
            <a:extLst>
              <a:ext uri="{FF2B5EF4-FFF2-40B4-BE49-F238E27FC236}">
                <a16:creationId xmlns:a16="http://schemas.microsoft.com/office/drawing/2014/main" id="{7E74628B-FE45-003B-5EE4-0A058AE2581F}"/>
              </a:ext>
            </a:extLst>
          </p:cNvPr>
          <p:cNvSpPr/>
          <p:nvPr/>
        </p:nvSpPr>
        <p:spPr>
          <a:xfrm flipH="1">
            <a:off x="2899249" y="1513000"/>
            <a:ext cx="1995804" cy="4849432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A8466E1-23DF-8168-5D65-93A146089EC7}"/>
              </a:ext>
            </a:extLst>
          </p:cNvPr>
          <p:cNvCxnSpPr/>
          <p:nvPr/>
        </p:nvCxnSpPr>
        <p:spPr>
          <a:xfrm>
            <a:off x="3291295" y="4903331"/>
            <a:ext cx="1298846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8">
            <a:extLst>
              <a:ext uri="{FF2B5EF4-FFF2-40B4-BE49-F238E27FC236}">
                <a16:creationId xmlns:a16="http://schemas.microsoft.com/office/drawing/2014/main" id="{964230A9-12F8-F506-9EFD-AD04C681E7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0782" y="3112999"/>
            <a:ext cx="199580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cs typeface="Calibri" panose="020F0502020204030204" pitchFamily="34" charset="0"/>
              </a:rPr>
              <a:t>02. EDA </a:t>
            </a:r>
          </a:p>
          <a:p>
            <a:pPr algn="ctr">
              <a:defRPr/>
            </a:pPr>
            <a:r>
              <a:rPr lang="ko-KR" altLang="en-US" sz="2000" b="1" dirty="0">
                <a:cs typeface="Calibri" panose="020F0502020204030204" pitchFamily="34" charset="0"/>
              </a:rPr>
              <a:t>시각화</a:t>
            </a:r>
            <a:endParaRPr lang="ko-KR" altLang="ko-KR" sz="2000" b="1" dirty="0">
              <a:cs typeface="Calibri" panose="020F0502020204030204" pitchFamily="34" charset="0"/>
            </a:endParaRPr>
          </a:p>
        </p:txBody>
      </p:sp>
      <p:sp>
        <p:nvSpPr>
          <p:cNvPr id="72" name="한쪽 모서리는 잘리고 다른 쪽 모서리는 둥근 사각형 47">
            <a:extLst>
              <a:ext uri="{FF2B5EF4-FFF2-40B4-BE49-F238E27FC236}">
                <a16:creationId xmlns:a16="http://schemas.microsoft.com/office/drawing/2014/main" id="{8CD7060F-A96A-BA7A-6B72-DC966B44A738}"/>
              </a:ext>
            </a:extLst>
          </p:cNvPr>
          <p:cNvSpPr/>
          <p:nvPr/>
        </p:nvSpPr>
        <p:spPr>
          <a:xfrm flipH="1">
            <a:off x="641506" y="1513000"/>
            <a:ext cx="1995804" cy="4849432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F43DACF1-6560-2A9D-F3C0-B5E37A5410B7}"/>
              </a:ext>
            </a:extLst>
          </p:cNvPr>
          <p:cNvCxnSpPr/>
          <p:nvPr/>
        </p:nvCxnSpPr>
        <p:spPr>
          <a:xfrm>
            <a:off x="1033552" y="4903331"/>
            <a:ext cx="1298846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한쪽 모서리는 잘리고 다른 쪽 모서리는 둥근 사각형 47">
            <a:extLst>
              <a:ext uri="{FF2B5EF4-FFF2-40B4-BE49-F238E27FC236}">
                <a16:creationId xmlns:a16="http://schemas.microsoft.com/office/drawing/2014/main" id="{89B26507-888F-E7FD-FA86-16314704C21A}"/>
              </a:ext>
            </a:extLst>
          </p:cNvPr>
          <p:cNvSpPr/>
          <p:nvPr/>
        </p:nvSpPr>
        <p:spPr>
          <a:xfrm flipH="1">
            <a:off x="5156992" y="1509545"/>
            <a:ext cx="1995804" cy="4849432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E61B22FD-05AC-5C42-EDD6-F7840892E790}"/>
              </a:ext>
            </a:extLst>
          </p:cNvPr>
          <p:cNvCxnSpPr/>
          <p:nvPr/>
        </p:nvCxnSpPr>
        <p:spPr>
          <a:xfrm>
            <a:off x="5549038" y="4899876"/>
            <a:ext cx="1298846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Box 8">
            <a:extLst>
              <a:ext uri="{FF2B5EF4-FFF2-40B4-BE49-F238E27FC236}">
                <a16:creationId xmlns:a16="http://schemas.microsoft.com/office/drawing/2014/main" id="{09F0690F-1049-9C5C-322D-60BA5DFBA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6992" y="3112999"/>
            <a:ext cx="19958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cs typeface="Calibri" panose="020F0502020204030204" pitchFamily="34" charset="0"/>
              </a:rPr>
              <a:t>03</a:t>
            </a:r>
            <a:r>
              <a:rPr lang="en-US" altLang="ko-KR" sz="2000" b="1">
                <a:cs typeface="Calibri" panose="020F0502020204030204" pitchFamily="34" charset="0"/>
              </a:rPr>
              <a:t>. </a:t>
            </a:r>
            <a:r>
              <a:rPr lang="ko-KR" altLang="en-US" sz="2000" b="1" dirty="0" err="1">
                <a:cs typeface="Calibri" panose="020F0502020204030204" pitchFamily="34" charset="0"/>
              </a:rPr>
              <a:t>머신러닝</a:t>
            </a:r>
            <a:endParaRPr lang="ko-KR" altLang="ko-KR" sz="2000" b="1" dirty="0">
              <a:cs typeface="Calibri" panose="020F0502020204030204" pitchFamily="34" charset="0"/>
            </a:endParaRPr>
          </a:p>
        </p:txBody>
      </p:sp>
      <p:sp>
        <p:nvSpPr>
          <p:cNvPr id="84" name="한쪽 모서리는 잘리고 다른 쪽 모서리는 둥근 사각형 47">
            <a:extLst>
              <a:ext uri="{FF2B5EF4-FFF2-40B4-BE49-F238E27FC236}">
                <a16:creationId xmlns:a16="http://schemas.microsoft.com/office/drawing/2014/main" id="{F69362EB-D47B-F639-0ACC-C1FF7D90DF14}"/>
              </a:ext>
            </a:extLst>
          </p:cNvPr>
          <p:cNvSpPr/>
          <p:nvPr/>
        </p:nvSpPr>
        <p:spPr>
          <a:xfrm flipH="1">
            <a:off x="7414735" y="1513000"/>
            <a:ext cx="1995804" cy="4849432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E70895A8-CF5D-B1D7-C841-19EBC8E2847C}"/>
              </a:ext>
            </a:extLst>
          </p:cNvPr>
          <p:cNvCxnSpPr/>
          <p:nvPr/>
        </p:nvCxnSpPr>
        <p:spPr>
          <a:xfrm>
            <a:off x="7806781" y="4903331"/>
            <a:ext cx="1298846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 Box 8">
            <a:extLst>
              <a:ext uri="{FF2B5EF4-FFF2-40B4-BE49-F238E27FC236}">
                <a16:creationId xmlns:a16="http://schemas.microsoft.com/office/drawing/2014/main" id="{FD60AF02-1ED1-C2D1-0F1A-C56DDBE9B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817" y="3112999"/>
            <a:ext cx="183340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cs typeface="Calibri" panose="020F0502020204030204" pitchFamily="34" charset="0"/>
              </a:rPr>
              <a:t>04. </a:t>
            </a:r>
            <a:r>
              <a:rPr lang="ko-KR" altLang="en-US" sz="2000" b="1" dirty="0">
                <a:cs typeface="Calibri" panose="020F0502020204030204" pitchFamily="34" charset="0"/>
              </a:rPr>
              <a:t>딥러닝</a:t>
            </a:r>
            <a:endParaRPr lang="ko-KR" altLang="ko-KR" sz="2000" b="1" dirty="0">
              <a:cs typeface="Calibri" panose="020F0502020204030204" pitchFamily="34" charset="0"/>
            </a:endParaRPr>
          </a:p>
        </p:txBody>
      </p:sp>
      <p:sp>
        <p:nvSpPr>
          <p:cNvPr id="90" name="한쪽 모서리는 잘리고 다른 쪽 모서리는 둥근 사각형 47">
            <a:extLst>
              <a:ext uri="{FF2B5EF4-FFF2-40B4-BE49-F238E27FC236}">
                <a16:creationId xmlns:a16="http://schemas.microsoft.com/office/drawing/2014/main" id="{CE9FD17C-075C-90D3-267D-BF1E94B31385}"/>
              </a:ext>
            </a:extLst>
          </p:cNvPr>
          <p:cNvSpPr/>
          <p:nvPr/>
        </p:nvSpPr>
        <p:spPr>
          <a:xfrm flipH="1">
            <a:off x="9672478" y="1506090"/>
            <a:ext cx="1995804" cy="4849432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D215A9-3389-86D3-337E-DFF546F5AF2D}"/>
              </a:ext>
            </a:extLst>
          </p:cNvPr>
          <p:cNvCxnSpPr/>
          <p:nvPr/>
        </p:nvCxnSpPr>
        <p:spPr>
          <a:xfrm>
            <a:off x="10064524" y="4896421"/>
            <a:ext cx="1298846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 Box 8">
            <a:extLst>
              <a:ext uri="{FF2B5EF4-FFF2-40B4-BE49-F238E27FC236}">
                <a16:creationId xmlns:a16="http://schemas.microsoft.com/office/drawing/2014/main" id="{DF3EF8AF-7085-6073-C5F6-DF45BE5DB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9585" y="3112999"/>
            <a:ext cx="210465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cs typeface="Calibri" panose="020F0502020204030204" pitchFamily="34" charset="0"/>
              </a:rPr>
              <a:t>05. </a:t>
            </a:r>
            <a:r>
              <a:rPr lang="ko-KR" altLang="en-US" sz="2000" b="1" dirty="0">
                <a:cs typeface="Calibri" panose="020F0502020204030204" pitchFamily="34" charset="0"/>
              </a:rPr>
              <a:t>한계 및 </a:t>
            </a:r>
            <a:endParaRPr lang="en-US" altLang="ko-KR" sz="2000" b="1" dirty="0">
              <a:cs typeface="Calibri" panose="020F0502020204030204" pitchFamily="34" charset="0"/>
            </a:endParaRPr>
          </a:p>
          <a:p>
            <a:pPr algn="ctr">
              <a:defRPr/>
            </a:pPr>
            <a:r>
              <a:rPr lang="ko-KR" altLang="en-US" sz="2000" b="1" dirty="0">
                <a:cs typeface="Calibri" panose="020F0502020204030204" pitchFamily="34" charset="0"/>
              </a:rPr>
              <a:t>발전 방향</a:t>
            </a:r>
            <a:endParaRPr lang="ko-KR" altLang="ko-KR" sz="2000" b="1" dirty="0">
              <a:cs typeface="Calibri" panose="020F0502020204030204" pitchFamily="34" charset="0"/>
            </a:endParaRPr>
          </a:p>
        </p:txBody>
      </p:sp>
      <p:sp>
        <p:nvSpPr>
          <p:cNvPr id="95" name="Text Box 8">
            <a:extLst>
              <a:ext uri="{FF2B5EF4-FFF2-40B4-BE49-F238E27FC236}">
                <a16:creationId xmlns:a16="http://schemas.microsoft.com/office/drawing/2014/main" id="{AFD248D4-2859-2791-9187-BE595A451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341" y="3112999"/>
            <a:ext cx="1837199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cs typeface="Calibri" panose="020F0502020204030204" pitchFamily="34" charset="0"/>
              </a:rPr>
              <a:t>01. </a:t>
            </a:r>
            <a:r>
              <a:rPr lang="ko-KR" altLang="en-US" sz="2000" b="1" dirty="0">
                <a:cs typeface="Calibri" panose="020F0502020204030204" pitchFamily="34" charset="0"/>
              </a:rPr>
              <a:t>주제 </a:t>
            </a:r>
            <a:endParaRPr lang="en-US" altLang="ko-KR" sz="2000" b="1" dirty="0">
              <a:cs typeface="Calibri" panose="020F0502020204030204" pitchFamily="34" charset="0"/>
            </a:endParaRPr>
          </a:p>
          <a:p>
            <a:pPr algn="ctr">
              <a:defRPr/>
            </a:pPr>
            <a:r>
              <a:rPr lang="ko-KR" altLang="en-US" sz="2000" b="1" dirty="0">
                <a:cs typeface="Calibri" panose="020F0502020204030204" pitchFamily="34" charset="0"/>
              </a:rPr>
              <a:t>소개 및</a:t>
            </a:r>
            <a:endParaRPr lang="en-US" altLang="ko-KR" sz="2000" b="1" dirty="0">
              <a:cs typeface="Calibri" panose="020F0502020204030204" pitchFamily="34" charset="0"/>
            </a:endParaRPr>
          </a:p>
          <a:p>
            <a:pPr algn="ctr">
              <a:defRPr/>
            </a:pPr>
            <a:r>
              <a:rPr lang="en-US" altLang="ko-KR" sz="2000" b="1" dirty="0">
                <a:cs typeface="Calibri" panose="020F0502020204030204" pitchFamily="34" charset="0"/>
              </a:rPr>
              <a:t>Column </a:t>
            </a:r>
            <a:r>
              <a:rPr lang="ko-KR" altLang="en-US" sz="2000" b="1" dirty="0">
                <a:cs typeface="Calibri" panose="020F0502020204030204" pitchFamily="34" charset="0"/>
              </a:rPr>
              <a:t>설명</a:t>
            </a:r>
            <a:endParaRPr lang="ko-KR" altLang="ko-KR" sz="2000" b="1" dirty="0">
              <a:cs typeface="Calibri" panose="020F0502020204030204" pitchFamily="34" charset="0"/>
            </a:endParaRPr>
          </a:p>
        </p:txBody>
      </p:sp>
      <p:sp>
        <p:nvSpPr>
          <p:cNvPr id="3" name="TextBox 73">
            <a:extLst>
              <a:ext uri="{FF2B5EF4-FFF2-40B4-BE49-F238E27FC236}">
                <a16:creationId xmlns:a16="http://schemas.microsoft.com/office/drawing/2014/main" id="{862281AD-5918-821B-D9BB-37766D1E1499}"/>
              </a:ext>
            </a:extLst>
          </p:cNvPr>
          <p:cNvSpPr txBox="1"/>
          <p:nvPr/>
        </p:nvSpPr>
        <p:spPr>
          <a:xfrm>
            <a:off x="5394127" y="3634472"/>
            <a:ext cx="160866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latinLnBrk="1"/>
            <a:r>
              <a:rPr lang="en-US" altLang="ko-KR" b="1" dirty="0" err="1">
                <a:ea typeface="맑은 고딕" pitchFamily="50" charset="-127"/>
                <a:cs typeface="Calibri" panose="020F0502020204030204" pitchFamily="34" charset="0"/>
              </a:rPr>
              <a:t>Pycaret</a:t>
            </a:r>
            <a:r>
              <a:rPr lang="en-US" altLang="ko-KR" b="1" dirty="0">
                <a:ea typeface="맑은 고딕" pitchFamily="50" charset="-127"/>
                <a:cs typeface="Calibri" panose="020F0502020204030204" pitchFamily="34" charset="0"/>
              </a:rPr>
              <a:t> </a:t>
            </a:r>
            <a:r>
              <a:rPr lang="ko-KR" altLang="en-US" b="1" dirty="0">
                <a:ea typeface="맑은 고딕" pitchFamily="50" charset="-127"/>
                <a:cs typeface="Calibri" panose="020F0502020204030204" pitchFamily="34" charset="0"/>
              </a:rPr>
              <a:t>이용</a:t>
            </a:r>
            <a:endParaRPr lang="en-US" altLang="ko" b="1" dirty="0">
              <a:ea typeface="맑은 고딕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033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F4B65-5925-3F7F-3E2C-C0B3C21C4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03.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</a:t>
            </a:r>
            <a:r>
              <a:rPr lang="en-US" altLang="ko-KR" b="1" dirty="0"/>
              <a:t>- </a:t>
            </a:r>
            <a:r>
              <a:rPr lang="en-US" altLang="ko-KR" b="1" dirty="0" err="1"/>
              <a:t>Pycaret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F2E671-1045-6878-1F21-6C0F089A6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70" y="2766198"/>
            <a:ext cx="11134724" cy="3186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/>
              <a:t>1. Gradient Boosting Classifier</a:t>
            </a:r>
          </a:p>
          <a:p>
            <a:pPr marL="0" indent="0">
              <a:buNone/>
            </a:pPr>
            <a:r>
              <a:rPr lang="en-US" altLang="ko-KR" sz="2400" b="1" dirty="0"/>
              <a:t>	Acc : 0.7528  Recall : 0.7977  </a:t>
            </a:r>
            <a:r>
              <a:rPr lang="en-US" altLang="ko-KR" sz="2400" b="1" dirty="0" err="1"/>
              <a:t>Prec</a:t>
            </a:r>
            <a:r>
              <a:rPr lang="en-US" altLang="ko-KR" sz="2400" b="1" dirty="0"/>
              <a:t> : 0.7319  F1 : 0.7634</a:t>
            </a:r>
          </a:p>
          <a:p>
            <a:pPr marL="0" indent="0">
              <a:buNone/>
            </a:pP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b="1" dirty="0"/>
              <a:t>2. Light Gradient Boosting Machine</a:t>
            </a:r>
          </a:p>
          <a:p>
            <a:pPr marL="0" indent="0">
              <a:buNone/>
            </a:pP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b="1" dirty="0"/>
              <a:t>3. Ada Boost Classifier</a:t>
            </a:r>
          </a:p>
          <a:p>
            <a:pPr marL="0" indent="0">
              <a:buNone/>
            </a:pPr>
            <a:endParaRPr lang="en-US" altLang="ko-KR" sz="3600" b="1" dirty="0"/>
          </a:p>
          <a:p>
            <a:pPr marL="0" indent="0">
              <a:buNone/>
            </a:pPr>
            <a:endParaRPr lang="ko-KR" altLang="en-US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DE8ABC1-2A17-68FC-EBC5-A20B953170AC}"/>
              </a:ext>
            </a:extLst>
          </p:cNvPr>
          <p:cNvGrpSpPr/>
          <p:nvPr/>
        </p:nvGrpSpPr>
        <p:grpSpPr>
          <a:xfrm>
            <a:off x="-123294" y="1449346"/>
            <a:ext cx="10004559" cy="922867"/>
            <a:chOff x="-33758" y="598833"/>
            <a:chExt cx="10595468" cy="92286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3F882B9-222C-5F05-A68D-EEE1D199A494}"/>
                </a:ext>
              </a:extLst>
            </p:cNvPr>
            <p:cNvSpPr/>
            <p:nvPr/>
          </p:nvSpPr>
          <p:spPr>
            <a:xfrm>
              <a:off x="697382" y="598833"/>
              <a:ext cx="9133187" cy="92286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A7E1DB-1237-601B-89D9-847EFAD85325}"/>
                </a:ext>
              </a:extLst>
            </p:cNvPr>
            <p:cNvSpPr txBox="1"/>
            <p:nvPr/>
          </p:nvSpPr>
          <p:spPr>
            <a:xfrm>
              <a:off x="-33758" y="773071"/>
              <a:ext cx="1059546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/>
                <a:t>Top 3 Models - Python </a:t>
              </a:r>
              <a:r>
                <a:rPr lang="en-US" altLang="ko-KR" sz="3000" b="1" dirty="0" err="1"/>
                <a:t>AutoML</a:t>
              </a:r>
              <a:r>
                <a:rPr lang="en-US" altLang="ko-KR" sz="3000" b="1" dirty="0"/>
                <a:t> </a:t>
              </a:r>
              <a:r>
                <a:rPr lang="en-US" altLang="ko-KR" sz="3000" b="1" dirty="0" err="1"/>
                <a:t>Iibrary</a:t>
              </a:r>
              <a:r>
                <a:rPr lang="en-US" altLang="ko-KR" sz="3000" b="1" dirty="0"/>
                <a:t> </a:t>
              </a:r>
              <a:r>
                <a:rPr lang="ko-KR" altLang="en-US" sz="3000" b="1" dirty="0"/>
                <a:t>활용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9674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F2AE6E-316E-20F0-3990-8D54C7F09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03.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</a:t>
            </a:r>
            <a:r>
              <a:rPr lang="en-US" altLang="ko-KR" b="1" dirty="0"/>
              <a:t>- </a:t>
            </a:r>
            <a:r>
              <a:rPr lang="en-US" altLang="ko-KR" b="1" dirty="0" err="1"/>
              <a:t>Pycaret</a:t>
            </a:r>
            <a:r>
              <a:rPr lang="en-US" altLang="ko-KR" b="1" dirty="0"/>
              <a:t> Blending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1B3DDF-C649-6D0D-922D-D691FD5EE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550" y="1410983"/>
            <a:ext cx="11134725" cy="2169160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2400" dirty="0"/>
              <a:t>Top 3 </a:t>
            </a:r>
            <a:r>
              <a:rPr lang="ko-KR" altLang="en-US" sz="2400" dirty="0"/>
              <a:t>모델을 혼합하여 더 정확도가 높은 모델을 만들기</a:t>
            </a:r>
            <a:endParaRPr lang="en-US" altLang="ko-KR" sz="2400" dirty="0"/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2400" dirty="0" err="1"/>
              <a:t>블렌딩</a:t>
            </a:r>
            <a:r>
              <a:rPr lang="ko-KR" altLang="en-US" sz="2400" dirty="0"/>
              <a:t> 평가 </a:t>
            </a:r>
            <a:r>
              <a:rPr lang="en-US" altLang="ko-KR" sz="2400" dirty="0"/>
              <a:t>- Top 1 </a:t>
            </a:r>
            <a:r>
              <a:rPr lang="ko-KR" altLang="en-US" sz="2400" dirty="0"/>
              <a:t>모델보다 정확도가 약간 떨어졌다</a:t>
            </a:r>
            <a:r>
              <a:rPr lang="en-US" altLang="ko-KR" sz="2400" dirty="0"/>
              <a:t>. (-0.0003)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400" dirty="0"/>
              <a:t>Accuracy : 0.7525, Recall : 0.7966, </a:t>
            </a:r>
            <a:r>
              <a:rPr lang="en-US" altLang="ko-KR" sz="2400" dirty="0" err="1"/>
              <a:t>Prec</a:t>
            </a:r>
            <a:r>
              <a:rPr lang="en-US" altLang="ko-KR" sz="2400" dirty="0"/>
              <a:t> : 0.7320, F1 : 0.7629</a:t>
            </a:r>
            <a:endParaRPr lang="ko-KR" altLang="en-US" sz="2400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2F6115AA-CD51-8EC3-2224-78ED56B788C9}"/>
              </a:ext>
            </a:extLst>
          </p:cNvPr>
          <p:cNvSpPr txBox="1"/>
          <p:nvPr/>
        </p:nvSpPr>
        <p:spPr>
          <a:xfrm rot="5400000">
            <a:off x="5665322" y="5342225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Predict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FE169F03-0250-4E80-49C4-254C3B6643D2}"/>
              </a:ext>
            </a:extLst>
          </p:cNvPr>
          <p:cNvSpPr txBox="1"/>
          <p:nvPr/>
        </p:nvSpPr>
        <p:spPr>
          <a:xfrm rot="5400000">
            <a:off x="6197180" y="5342225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Predict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0015B14-CE41-9352-30EE-4B79744D8A83}"/>
              </a:ext>
            </a:extLst>
          </p:cNvPr>
          <p:cNvSpPr txBox="1"/>
          <p:nvPr/>
        </p:nvSpPr>
        <p:spPr>
          <a:xfrm rot="5400000">
            <a:off x="6713996" y="5342225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Predict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417CA7-9AF9-BF0F-4F5B-B8BA414154B9}"/>
              </a:ext>
            </a:extLst>
          </p:cNvPr>
          <p:cNvSpPr/>
          <p:nvPr/>
        </p:nvSpPr>
        <p:spPr>
          <a:xfrm>
            <a:off x="637616" y="3351092"/>
            <a:ext cx="1188222" cy="13123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09DE53-E332-ABDE-326B-80E6C7CEEFE0}"/>
              </a:ext>
            </a:extLst>
          </p:cNvPr>
          <p:cNvSpPr txBox="1"/>
          <p:nvPr/>
        </p:nvSpPr>
        <p:spPr>
          <a:xfrm>
            <a:off x="696067" y="3693930"/>
            <a:ext cx="1071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Training</a:t>
            </a:r>
          </a:p>
          <a:p>
            <a:pPr algn="ctr"/>
            <a:r>
              <a:rPr lang="en-US" altLang="ko-KR" b="1" dirty="0"/>
              <a:t>set</a:t>
            </a:r>
            <a:endParaRPr lang="ko-KR" altLang="en-US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BAF4011-000F-36DA-1CDC-FF98987F717D}"/>
              </a:ext>
            </a:extLst>
          </p:cNvPr>
          <p:cNvGrpSpPr/>
          <p:nvPr/>
        </p:nvGrpSpPr>
        <p:grpSpPr>
          <a:xfrm>
            <a:off x="631550" y="4870935"/>
            <a:ext cx="1188221" cy="1312334"/>
            <a:chOff x="4352925" y="4639732"/>
            <a:chExt cx="1032934" cy="1312334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192DE77-FCC0-D8F7-3F18-CC40BE79A2CD}"/>
                </a:ext>
              </a:extLst>
            </p:cNvPr>
            <p:cNvSpPr/>
            <p:nvPr/>
          </p:nvSpPr>
          <p:spPr>
            <a:xfrm>
              <a:off x="4352925" y="4639732"/>
              <a:ext cx="1032934" cy="1312334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C3BD0A-3F2F-6AEC-4CBE-404196280CEF}"/>
                </a:ext>
              </a:extLst>
            </p:cNvPr>
            <p:cNvSpPr txBox="1"/>
            <p:nvPr/>
          </p:nvSpPr>
          <p:spPr>
            <a:xfrm>
              <a:off x="4429358" y="5010086"/>
              <a:ext cx="84167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Testing</a:t>
              </a:r>
            </a:p>
            <a:p>
              <a:pPr algn="ctr"/>
              <a:r>
                <a:rPr lang="en-US" altLang="ko-KR" b="1" dirty="0"/>
                <a:t>set</a:t>
              </a:r>
              <a:endParaRPr lang="ko-KR" altLang="en-US" b="1" dirty="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FD823F-4EE5-AC96-0C38-6D8812E8D9F7}"/>
              </a:ext>
            </a:extLst>
          </p:cNvPr>
          <p:cNvSpPr/>
          <p:nvPr/>
        </p:nvSpPr>
        <p:spPr>
          <a:xfrm>
            <a:off x="2019512" y="3341254"/>
            <a:ext cx="1188222" cy="6552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5466784-3623-D1F4-37E9-2826373DD6E8}"/>
              </a:ext>
            </a:extLst>
          </p:cNvPr>
          <p:cNvSpPr/>
          <p:nvPr/>
        </p:nvSpPr>
        <p:spPr>
          <a:xfrm>
            <a:off x="2019512" y="3996505"/>
            <a:ext cx="1188220" cy="666921"/>
          </a:xfrm>
          <a:prstGeom prst="rect">
            <a:avLst/>
          </a:prstGeom>
          <a:solidFill>
            <a:srgbClr val="0070C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0B9C69-65A7-33B4-F9FF-3B4E872AFFCB}"/>
              </a:ext>
            </a:extLst>
          </p:cNvPr>
          <p:cNvSpPr txBox="1"/>
          <p:nvPr/>
        </p:nvSpPr>
        <p:spPr>
          <a:xfrm>
            <a:off x="1926158" y="3484217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Learn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035AA5-9CAF-DBC5-4E1E-EFBD8FC0DD86}"/>
              </a:ext>
            </a:extLst>
          </p:cNvPr>
          <p:cNvSpPr txBox="1"/>
          <p:nvPr/>
        </p:nvSpPr>
        <p:spPr>
          <a:xfrm>
            <a:off x="1932623" y="4134509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Predict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7900F3-758B-4068-A1EC-2A2BE0CB20C4}"/>
              </a:ext>
            </a:extLst>
          </p:cNvPr>
          <p:cNvSpPr/>
          <p:nvPr/>
        </p:nvSpPr>
        <p:spPr>
          <a:xfrm>
            <a:off x="7743580" y="3365822"/>
            <a:ext cx="1188222" cy="129994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BB56DEF-6D59-8AA0-C3DD-E10932C65B3F}"/>
              </a:ext>
            </a:extLst>
          </p:cNvPr>
          <p:cNvSpPr/>
          <p:nvPr/>
        </p:nvSpPr>
        <p:spPr>
          <a:xfrm>
            <a:off x="2019510" y="4874058"/>
            <a:ext cx="1188222" cy="1312334"/>
          </a:xfrm>
          <a:prstGeom prst="rect">
            <a:avLst/>
          </a:prstGeom>
          <a:solidFill>
            <a:srgbClr val="00206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FB6796F-E617-389C-927F-04B0A74F922D}"/>
              </a:ext>
            </a:extLst>
          </p:cNvPr>
          <p:cNvSpPr/>
          <p:nvPr/>
        </p:nvSpPr>
        <p:spPr>
          <a:xfrm>
            <a:off x="3404675" y="4870935"/>
            <a:ext cx="1188222" cy="1312334"/>
          </a:xfrm>
          <a:prstGeom prst="rect">
            <a:avLst/>
          </a:prstGeom>
          <a:solidFill>
            <a:srgbClr val="00206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62F7F5-EDA6-BD44-EB81-98AA1A3D3304}"/>
              </a:ext>
            </a:extLst>
          </p:cNvPr>
          <p:cNvSpPr/>
          <p:nvPr/>
        </p:nvSpPr>
        <p:spPr>
          <a:xfrm>
            <a:off x="4783246" y="4870935"/>
            <a:ext cx="1188222" cy="1312334"/>
          </a:xfrm>
          <a:prstGeom prst="rect">
            <a:avLst/>
          </a:prstGeom>
          <a:solidFill>
            <a:srgbClr val="00206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8C93AE5-92C2-9DD0-1A10-F014125274F0}"/>
              </a:ext>
            </a:extLst>
          </p:cNvPr>
          <p:cNvSpPr/>
          <p:nvPr/>
        </p:nvSpPr>
        <p:spPr>
          <a:xfrm>
            <a:off x="7717060" y="4861534"/>
            <a:ext cx="1188222" cy="129994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C723DFA-73AC-9F19-8419-C001D37F08E8}"/>
              </a:ext>
            </a:extLst>
          </p:cNvPr>
          <p:cNvSpPr txBox="1"/>
          <p:nvPr/>
        </p:nvSpPr>
        <p:spPr>
          <a:xfrm>
            <a:off x="7802031" y="3746090"/>
            <a:ext cx="1071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Training</a:t>
            </a:r>
          </a:p>
          <a:p>
            <a:pPr algn="ctr"/>
            <a:r>
              <a:rPr lang="en-US" altLang="ko-KR" b="1" dirty="0"/>
              <a:t>data</a:t>
            </a:r>
            <a:endParaRPr lang="ko-KR" altLang="en-US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3326FAA-F9B7-77B2-A31C-0AF0621B0C86}"/>
              </a:ext>
            </a:extLst>
          </p:cNvPr>
          <p:cNvSpPr txBox="1"/>
          <p:nvPr/>
        </p:nvSpPr>
        <p:spPr>
          <a:xfrm>
            <a:off x="2143973" y="5311614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Predict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CA2AB1C-C6AF-9083-5256-CBD0DF9CE0A0}"/>
              </a:ext>
            </a:extLst>
          </p:cNvPr>
          <p:cNvSpPr txBox="1"/>
          <p:nvPr/>
        </p:nvSpPr>
        <p:spPr>
          <a:xfrm>
            <a:off x="3536470" y="5350683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Predict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CC3A58D-42B6-D45A-BFC5-29BA5ADCDE71}"/>
              </a:ext>
            </a:extLst>
          </p:cNvPr>
          <p:cNvSpPr txBox="1"/>
          <p:nvPr/>
        </p:nvSpPr>
        <p:spPr>
          <a:xfrm>
            <a:off x="4876757" y="5342225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Predict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61C805E-9A2F-905F-EB3C-FF3F142B00C3}"/>
              </a:ext>
            </a:extLst>
          </p:cNvPr>
          <p:cNvSpPr txBox="1"/>
          <p:nvPr/>
        </p:nvSpPr>
        <p:spPr>
          <a:xfrm>
            <a:off x="7835309" y="5176558"/>
            <a:ext cx="96821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Testing</a:t>
            </a:r>
          </a:p>
          <a:p>
            <a:pPr algn="ctr"/>
            <a:r>
              <a:rPr lang="en-US" altLang="ko-KR" b="1" dirty="0"/>
              <a:t>data</a:t>
            </a: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8537A543-C503-CA5D-324B-46E01A2AE713}"/>
              </a:ext>
            </a:extLst>
          </p:cNvPr>
          <p:cNvCxnSpPr>
            <a:stCxn id="6" idx="3"/>
          </p:cNvCxnSpPr>
          <p:nvPr/>
        </p:nvCxnSpPr>
        <p:spPr>
          <a:xfrm>
            <a:off x="1825838" y="4007259"/>
            <a:ext cx="2425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D7D2AD8F-793E-594D-D0DB-45AF89912207}"/>
              </a:ext>
            </a:extLst>
          </p:cNvPr>
          <p:cNvCxnSpPr>
            <a:cxnSpLocks/>
          </p:cNvCxnSpPr>
          <p:nvPr/>
        </p:nvCxnSpPr>
        <p:spPr>
          <a:xfrm>
            <a:off x="8931802" y="4028580"/>
            <a:ext cx="6837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61B7A83B-FDAD-2FA1-41DE-75EBB2238AAB}"/>
              </a:ext>
            </a:extLst>
          </p:cNvPr>
          <p:cNvCxnSpPr/>
          <p:nvPr/>
        </p:nvCxnSpPr>
        <p:spPr>
          <a:xfrm>
            <a:off x="1812697" y="5534344"/>
            <a:ext cx="2425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C16D91F3-22DA-836E-1C5B-1E1B4CB07CA9}"/>
              </a:ext>
            </a:extLst>
          </p:cNvPr>
          <p:cNvCxnSpPr>
            <a:cxnSpLocks/>
            <a:stCxn id="84" idx="3"/>
          </p:cNvCxnSpPr>
          <p:nvPr/>
        </p:nvCxnSpPr>
        <p:spPr>
          <a:xfrm flipV="1">
            <a:off x="8905282" y="5500664"/>
            <a:ext cx="693808" cy="108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508A4DC-6549-E8AD-B77A-81E26A609380}"/>
              </a:ext>
            </a:extLst>
          </p:cNvPr>
          <p:cNvSpPr/>
          <p:nvPr/>
        </p:nvSpPr>
        <p:spPr>
          <a:xfrm>
            <a:off x="3417462" y="3351092"/>
            <a:ext cx="1188222" cy="6552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7EB1429-40BD-5C8A-5F67-0BC47B3DF77F}"/>
              </a:ext>
            </a:extLst>
          </p:cNvPr>
          <p:cNvSpPr/>
          <p:nvPr/>
        </p:nvSpPr>
        <p:spPr>
          <a:xfrm>
            <a:off x="3417462" y="4006343"/>
            <a:ext cx="1188220" cy="666921"/>
          </a:xfrm>
          <a:prstGeom prst="rect">
            <a:avLst/>
          </a:prstGeom>
          <a:solidFill>
            <a:srgbClr val="0070C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878B641-C482-DD75-FF02-8EB83CA49F98}"/>
              </a:ext>
            </a:extLst>
          </p:cNvPr>
          <p:cNvSpPr txBox="1"/>
          <p:nvPr/>
        </p:nvSpPr>
        <p:spPr>
          <a:xfrm>
            <a:off x="3324108" y="3494055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Learn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1D4DD72-2F8D-F156-B3D8-1893C35B65DB}"/>
              </a:ext>
            </a:extLst>
          </p:cNvPr>
          <p:cNvSpPr txBox="1"/>
          <p:nvPr/>
        </p:nvSpPr>
        <p:spPr>
          <a:xfrm>
            <a:off x="3330573" y="4144347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Predict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3465BCAC-36A0-FCE6-3E01-9BCAEBDCEBF0}"/>
              </a:ext>
            </a:extLst>
          </p:cNvPr>
          <p:cNvSpPr/>
          <p:nvPr/>
        </p:nvSpPr>
        <p:spPr>
          <a:xfrm>
            <a:off x="4802144" y="3355242"/>
            <a:ext cx="1188222" cy="6511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89CBB7-1486-9D6C-60E6-D81D9DC0D798}"/>
              </a:ext>
            </a:extLst>
          </p:cNvPr>
          <p:cNvSpPr/>
          <p:nvPr/>
        </p:nvSpPr>
        <p:spPr>
          <a:xfrm>
            <a:off x="4802144" y="4010493"/>
            <a:ext cx="1188220" cy="666921"/>
          </a:xfrm>
          <a:prstGeom prst="rect">
            <a:avLst/>
          </a:prstGeom>
          <a:solidFill>
            <a:srgbClr val="0070C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CA4DCFF-9AB1-D3D9-7A41-ED25A3837FE0}"/>
              </a:ext>
            </a:extLst>
          </p:cNvPr>
          <p:cNvSpPr txBox="1"/>
          <p:nvPr/>
        </p:nvSpPr>
        <p:spPr>
          <a:xfrm>
            <a:off x="4708790" y="3498205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Learn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A75E71A-4C85-DA44-762A-8ACC65559FBA}"/>
              </a:ext>
            </a:extLst>
          </p:cNvPr>
          <p:cNvSpPr txBox="1"/>
          <p:nvPr/>
        </p:nvSpPr>
        <p:spPr>
          <a:xfrm>
            <a:off x="4715255" y="4148497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Predict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5C093ADB-378B-4369-3602-44F9F6141B83}"/>
              </a:ext>
            </a:extLst>
          </p:cNvPr>
          <p:cNvSpPr/>
          <p:nvPr/>
        </p:nvSpPr>
        <p:spPr>
          <a:xfrm>
            <a:off x="6184429" y="3359629"/>
            <a:ext cx="489978" cy="13123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90B159C-D6F7-4539-3822-21D5874AC064}"/>
              </a:ext>
            </a:extLst>
          </p:cNvPr>
          <p:cNvSpPr/>
          <p:nvPr/>
        </p:nvSpPr>
        <p:spPr>
          <a:xfrm>
            <a:off x="6699560" y="3359629"/>
            <a:ext cx="489978" cy="13123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1EF50DF-0A35-AB96-242A-115E3986E90D}"/>
              </a:ext>
            </a:extLst>
          </p:cNvPr>
          <p:cNvSpPr/>
          <p:nvPr/>
        </p:nvSpPr>
        <p:spPr>
          <a:xfrm>
            <a:off x="7214692" y="3359629"/>
            <a:ext cx="489978" cy="13123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352C5B6-3035-A299-E609-6A7A02BDDC48}"/>
              </a:ext>
            </a:extLst>
          </p:cNvPr>
          <p:cNvSpPr/>
          <p:nvPr/>
        </p:nvSpPr>
        <p:spPr>
          <a:xfrm>
            <a:off x="6113239" y="4878177"/>
            <a:ext cx="489978" cy="1312334"/>
          </a:xfrm>
          <a:prstGeom prst="rect">
            <a:avLst/>
          </a:prstGeom>
          <a:solidFill>
            <a:srgbClr val="00206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DB010CB-B6A4-C666-C689-71FA0D258BE9}"/>
              </a:ext>
            </a:extLst>
          </p:cNvPr>
          <p:cNvSpPr/>
          <p:nvPr/>
        </p:nvSpPr>
        <p:spPr>
          <a:xfrm>
            <a:off x="6628370" y="4878177"/>
            <a:ext cx="489978" cy="1312334"/>
          </a:xfrm>
          <a:prstGeom prst="rect">
            <a:avLst/>
          </a:prstGeom>
          <a:solidFill>
            <a:srgbClr val="00206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4E6069A-42E6-993E-E409-B4641EB97200}"/>
              </a:ext>
            </a:extLst>
          </p:cNvPr>
          <p:cNvSpPr/>
          <p:nvPr/>
        </p:nvSpPr>
        <p:spPr>
          <a:xfrm>
            <a:off x="7143502" y="4878177"/>
            <a:ext cx="489978" cy="1312334"/>
          </a:xfrm>
          <a:prstGeom prst="rect">
            <a:avLst/>
          </a:prstGeom>
          <a:solidFill>
            <a:srgbClr val="00206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E6298A1-E3E6-0BDC-6B8D-97AD20117E37}"/>
              </a:ext>
            </a:extLst>
          </p:cNvPr>
          <p:cNvSpPr txBox="1"/>
          <p:nvPr/>
        </p:nvSpPr>
        <p:spPr>
          <a:xfrm rot="5400000">
            <a:off x="5757981" y="3847537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Predict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DD71DB-B42D-2BEB-AE67-231FFB88CAA3}"/>
              </a:ext>
            </a:extLst>
          </p:cNvPr>
          <p:cNvSpPr txBox="1"/>
          <p:nvPr/>
        </p:nvSpPr>
        <p:spPr>
          <a:xfrm rot="5400000">
            <a:off x="6274006" y="3840046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Predict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2D12119-71FB-096A-3488-650CDD6360D8}"/>
              </a:ext>
            </a:extLst>
          </p:cNvPr>
          <p:cNvSpPr txBox="1"/>
          <p:nvPr/>
        </p:nvSpPr>
        <p:spPr>
          <a:xfrm rot="5400000">
            <a:off x="6773329" y="3831129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Predict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0AE381F-14A0-FF1C-A098-8703BD7144DF}"/>
              </a:ext>
            </a:extLst>
          </p:cNvPr>
          <p:cNvSpPr/>
          <p:nvPr/>
        </p:nvSpPr>
        <p:spPr>
          <a:xfrm>
            <a:off x="9612040" y="3358333"/>
            <a:ext cx="1188222" cy="12999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2AC5633-F865-DFBF-4B70-914C241AB55D}"/>
              </a:ext>
            </a:extLst>
          </p:cNvPr>
          <p:cNvSpPr/>
          <p:nvPr/>
        </p:nvSpPr>
        <p:spPr>
          <a:xfrm>
            <a:off x="9595462" y="4816187"/>
            <a:ext cx="1188222" cy="1299947"/>
          </a:xfrm>
          <a:prstGeom prst="rect">
            <a:avLst/>
          </a:prstGeom>
          <a:solidFill>
            <a:srgbClr val="00206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713ECDC1-86B8-BED1-845A-DE6FA4B24CA2}"/>
              </a:ext>
            </a:extLst>
          </p:cNvPr>
          <p:cNvSpPr txBox="1"/>
          <p:nvPr/>
        </p:nvSpPr>
        <p:spPr>
          <a:xfrm>
            <a:off x="9703407" y="5244800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Predict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235F299-598A-67E2-AECF-C0E442044620}"/>
              </a:ext>
            </a:extLst>
          </p:cNvPr>
          <p:cNvSpPr txBox="1"/>
          <p:nvPr/>
        </p:nvSpPr>
        <p:spPr>
          <a:xfrm>
            <a:off x="9515202" y="3831129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Learn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FC336B9C-7E65-3A76-347D-F202DDF8EBFF}"/>
              </a:ext>
            </a:extLst>
          </p:cNvPr>
          <p:cNvSpPr txBox="1"/>
          <p:nvPr/>
        </p:nvSpPr>
        <p:spPr>
          <a:xfrm>
            <a:off x="3507754" y="6230230"/>
            <a:ext cx="982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Layer 1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D4116083-949E-E0C0-FB96-B119263F9381}"/>
              </a:ext>
            </a:extLst>
          </p:cNvPr>
          <p:cNvSpPr txBox="1"/>
          <p:nvPr/>
        </p:nvSpPr>
        <p:spPr>
          <a:xfrm>
            <a:off x="7835309" y="6230230"/>
            <a:ext cx="982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Layer 2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2D743-D56C-6376-B7EE-6D043E29FB00}"/>
              </a:ext>
            </a:extLst>
          </p:cNvPr>
          <p:cNvSpPr txBox="1"/>
          <p:nvPr/>
        </p:nvSpPr>
        <p:spPr>
          <a:xfrm rot="5400000">
            <a:off x="5690475" y="5349678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Predict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CA7119-1122-01FA-DEFF-C68A8C5ACFF9}"/>
              </a:ext>
            </a:extLst>
          </p:cNvPr>
          <p:cNvSpPr txBox="1"/>
          <p:nvPr/>
        </p:nvSpPr>
        <p:spPr>
          <a:xfrm rot="5400000">
            <a:off x="6739513" y="5342225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Predict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F0197C-9FE9-A80E-8B9D-75BCEFE73DE8}"/>
              </a:ext>
            </a:extLst>
          </p:cNvPr>
          <p:cNvSpPr txBox="1"/>
          <p:nvPr/>
        </p:nvSpPr>
        <p:spPr>
          <a:xfrm rot="5400000">
            <a:off x="6231195" y="5342225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Predict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925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EB3469-672C-F061-2719-027BB108F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53892"/>
            <a:ext cx="11134724" cy="860425"/>
          </a:xfrm>
        </p:spPr>
        <p:txBody>
          <a:bodyPr/>
          <a:lstStyle/>
          <a:p>
            <a:r>
              <a:rPr lang="en-US" altLang="ko-KR" b="1" dirty="0"/>
              <a:t>03.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</a:t>
            </a:r>
            <a:r>
              <a:rPr lang="en-US" altLang="ko-KR" b="1" dirty="0"/>
              <a:t>- </a:t>
            </a:r>
            <a:r>
              <a:rPr lang="en-US" altLang="ko-KR" b="1" dirty="0" err="1"/>
              <a:t>Pycaret</a:t>
            </a:r>
            <a:r>
              <a:rPr lang="en-US" altLang="ko-KR" b="1" dirty="0"/>
              <a:t> </a:t>
            </a:r>
            <a:r>
              <a:rPr lang="ko-KR" altLang="en-US" b="1" dirty="0"/>
              <a:t>모델 마감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241D3F-622A-4D28-9170-92870F380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62101"/>
            <a:ext cx="4485814" cy="46958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마감된 모델 평가</a:t>
            </a: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Accuracy : 0.7570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Recall : 0.7987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 err="1"/>
              <a:t>Prec</a:t>
            </a:r>
            <a:r>
              <a:rPr lang="en-US" altLang="ko-KR" b="1" dirty="0"/>
              <a:t> : 0.7372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F1 : 0.7667</a:t>
            </a:r>
            <a:endParaRPr lang="ko-KR" altLang="en-US" b="1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A07AFBF-8786-D46B-CF5F-9184416C455C}"/>
              </a:ext>
            </a:extLst>
          </p:cNvPr>
          <p:cNvGrpSpPr/>
          <p:nvPr/>
        </p:nvGrpSpPr>
        <p:grpSpPr>
          <a:xfrm>
            <a:off x="5909733" y="1137218"/>
            <a:ext cx="5923836" cy="5545591"/>
            <a:chOff x="5319949" y="737119"/>
            <a:chExt cx="6440701" cy="6029454"/>
          </a:xfrm>
        </p:grpSpPr>
        <p:sp>
          <p:nvSpPr>
            <p:cNvPr id="7" name="육각형 6">
              <a:extLst>
                <a:ext uri="{FF2B5EF4-FFF2-40B4-BE49-F238E27FC236}">
                  <a16:creationId xmlns:a16="http://schemas.microsoft.com/office/drawing/2014/main" id="{A2ADA5E8-AC93-4EE2-0203-FFDCB69B9E9A}"/>
                </a:ext>
              </a:extLst>
            </p:cNvPr>
            <p:cNvSpPr/>
            <p:nvPr/>
          </p:nvSpPr>
          <p:spPr>
            <a:xfrm rot="16200000">
              <a:off x="6315221" y="918771"/>
              <a:ext cx="2296993" cy="1980167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" name="육각형 7">
              <a:extLst>
                <a:ext uri="{FF2B5EF4-FFF2-40B4-BE49-F238E27FC236}">
                  <a16:creationId xmlns:a16="http://schemas.microsoft.com/office/drawing/2014/main" id="{A3B04480-C9C2-BF03-8477-A070C29C2AC8}"/>
                </a:ext>
              </a:extLst>
            </p:cNvPr>
            <p:cNvSpPr/>
            <p:nvPr/>
          </p:nvSpPr>
          <p:spPr>
            <a:xfrm rot="16200000">
              <a:off x="5206168" y="2773382"/>
              <a:ext cx="2296993" cy="1980167"/>
            </a:xfrm>
            <a:prstGeom prst="hexag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육각형 8">
              <a:extLst>
                <a:ext uri="{FF2B5EF4-FFF2-40B4-BE49-F238E27FC236}">
                  <a16:creationId xmlns:a16="http://schemas.microsoft.com/office/drawing/2014/main" id="{9D9D0554-1C7B-8F9D-6139-84782E17ADF7}"/>
                </a:ext>
              </a:extLst>
            </p:cNvPr>
            <p:cNvSpPr/>
            <p:nvPr/>
          </p:nvSpPr>
          <p:spPr>
            <a:xfrm rot="16200000">
              <a:off x="6315221" y="4627992"/>
              <a:ext cx="2296994" cy="1980167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육각형 9">
              <a:extLst>
                <a:ext uri="{FF2B5EF4-FFF2-40B4-BE49-F238E27FC236}">
                  <a16:creationId xmlns:a16="http://schemas.microsoft.com/office/drawing/2014/main" id="{3FD2BD55-9376-891B-B5E2-B38C64E5E087}"/>
                </a:ext>
              </a:extLst>
            </p:cNvPr>
            <p:cNvSpPr/>
            <p:nvPr/>
          </p:nvSpPr>
          <p:spPr>
            <a:xfrm rot="16200000">
              <a:off x="8502815" y="4627991"/>
              <a:ext cx="2296993" cy="1980167"/>
            </a:xfrm>
            <a:prstGeom prst="hexag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육각형 10">
              <a:extLst>
                <a:ext uri="{FF2B5EF4-FFF2-40B4-BE49-F238E27FC236}">
                  <a16:creationId xmlns:a16="http://schemas.microsoft.com/office/drawing/2014/main" id="{6923766F-99FA-BC23-F410-139B5B5311BB}"/>
                </a:ext>
              </a:extLst>
            </p:cNvPr>
            <p:cNvSpPr/>
            <p:nvPr/>
          </p:nvSpPr>
          <p:spPr>
            <a:xfrm rot="16200000">
              <a:off x="9586123" y="2773382"/>
              <a:ext cx="2296993" cy="1980167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육각형 11">
              <a:extLst>
                <a:ext uri="{FF2B5EF4-FFF2-40B4-BE49-F238E27FC236}">
                  <a16:creationId xmlns:a16="http://schemas.microsoft.com/office/drawing/2014/main" id="{90DAE3B1-D376-E530-333C-D2354D0F479E}"/>
                </a:ext>
              </a:extLst>
            </p:cNvPr>
            <p:cNvSpPr/>
            <p:nvPr/>
          </p:nvSpPr>
          <p:spPr>
            <a:xfrm rot="16200000">
              <a:off x="8498112" y="895532"/>
              <a:ext cx="2296993" cy="1980167"/>
            </a:xfrm>
            <a:prstGeom prst="hexag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6DE31A-513C-BB55-797E-73BE442CE0CC}"/>
                </a:ext>
              </a:extLst>
            </p:cNvPr>
            <p:cNvSpPr txBox="1"/>
            <p:nvPr/>
          </p:nvSpPr>
          <p:spPr>
            <a:xfrm>
              <a:off x="8347285" y="1562450"/>
              <a:ext cx="2556318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Hyperparameter</a:t>
              </a:r>
            </a:p>
            <a:p>
              <a:pPr algn="ctr"/>
              <a:r>
                <a:rPr lang="en-US" altLang="ko-KR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Tuning</a:t>
              </a:r>
              <a:endParaRPr lang="ko-KR" altLang="en-US" b="1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BC6A63-DF7C-421D-85DB-8E483C0F42EE}"/>
                </a:ext>
              </a:extLst>
            </p:cNvPr>
            <p:cNvSpPr txBox="1"/>
            <p:nvPr/>
          </p:nvSpPr>
          <p:spPr>
            <a:xfrm>
              <a:off x="5319949" y="3427262"/>
              <a:ext cx="20694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Data</a:t>
              </a:r>
            </a:p>
            <a:p>
              <a:pPr algn="ctr"/>
              <a:r>
                <a:rPr lang="en-US" altLang="ko-KR" b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Proprocessing</a:t>
              </a:r>
              <a:endParaRPr lang="ko-KR" altLang="en-US" b="1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7A5490-AF82-624D-6E89-C1B669152013}"/>
                </a:ext>
              </a:extLst>
            </p:cNvPr>
            <p:cNvSpPr txBox="1"/>
            <p:nvPr/>
          </p:nvSpPr>
          <p:spPr>
            <a:xfrm>
              <a:off x="6580152" y="1585688"/>
              <a:ext cx="1767134" cy="702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Model</a:t>
              </a:r>
            </a:p>
            <a:p>
              <a:pPr algn="ctr"/>
              <a:r>
                <a:rPr lang="en-US" altLang="ko-KR" b="1" dirty="0"/>
                <a:t>Creation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C1601-3AC7-90F5-00E3-F3614D8076C5}"/>
                </a:ext>
              </a:extLst>
            </p:cNvPr>
            <p:cNvSpPr txBox="1"/>
            <p:nvPr/>
          </p:nvSpPr>
          <p:spPr>
            <a:xfrm>
              <a:off x="6473636" y="5390965"/>
              <a:ext cx="1966724" cy="401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Deployment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A636C8-917F-278A-7FE2-F07B62B395DD}"/>
                </a:ext>
              </a:extLst>
            </p:cNvPr>
            <p:cNvSpPr txBox="1"/>
            <p:nvPr/>
          </p:nvSpPr>
          <p:spPr>
            <a:xfrm>
              <a:off x="8656526" y="5057598"/>
              <a:ext cx="19801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Model</a:t>
              </a:r>
            </a:p>
            <a:p>
              <a:pPr algn="ctr"/>
              <a:r>
                <a:rPr lang="en-US" altLang="ko-KR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Comparison</a:t>
              </a:r>
            </a:p>
            <a:p>
              <a:pPr algn="ctr"/>
              <a:r>
                <a:rPr lang="en-US" altLang="ko-KR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&amp; Analysis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638633-A1BA-E0D5-BE1F-BE0151EAE1F9}"/>
                </a:ext>
              </a:extLst>
            </p:cNvPr>
            <p:cNvSpPr txBox="1"/>
            <p:nvPr/>
          </p:nvSpPr>
          <p:spPr>
            <a:xfrm>
              <a:off x="9780483" y="3634588"/>
              <a:ext cx="1980167" cy="401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/>
                <a:t>Ensembling</a:t>
              </a:r>
              <a:endParaRPr lang="en-US" altLang="ko-KR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9E594E-7FEF-F17E-0A12-25993173845A}"/>
                </a:ext>
              </a:extLst>
            </p:cNvPr>
            <p:cNvSpPr txBox="1"/>
            <p:nvPr/>
          </p:nvSpPr>
          <p:spPr>
            <a:xfrm>
              <a:off x="7527854" y="3427263"/>
              <a:ext cx="2033579" cy="702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 err="1"/>
                <a:t>PyCaret</a:t>
              </a:r>
              <a:endParaRPr lang="ko-KR" alt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74965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2237D-8DFD-0398-1FAB-22598F31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4724" cy="5825921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b="1" dirty="0"/>
              <a:t>04. </a:t>
            </a:r>
            <a:r>
              <a:rPr lang="ko-KR" altLang="en-US" sz="6000" b="1" dirty="0"/>
              <a:t>딥러닝</a:t>
            </a:r>
          </a:p>
        </p:txBody>
      </p:sp>
    </p:spTree>
    <p:extLst>
      <p:ext uri="{BB962C8B-B14F-4D97-AF65-F5344CB8AC3E}">
        <p14:creationId xmlns:p14="http://schemas.microsoft.com/office/powerpoint/2010/main" val="2118288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id="{1CCB7FF5-D2A1-93F6-AE03-151F5DBCFE98}"/>
              </a:ext>
            </a:extLst>
          </p:cNvPr>
          <p:cNvSpPr/>
          <p:nvPr/>
        </p:nvSpPr>
        <p:spPr>
          <a:xfrm>
            <a:off x="6155180" y="1722517"/>
            <a:ext cx="4666891" cy="447751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9B451C-CAB1-41EC-06C7-ABCEF3B8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/>
              <a:t>04. </a:t>
            </a:r>
            <a:r>
              <a:rPr lang="ko-KR" altLang="en-US" sz="3600" b="1" dirty="0"/>
              <a:t>딥러닝 </a:t>
            </a:r>
            <a:r>
              <a:rPr lang="en-US" altLang="ko-KR" sz="3600" b="1" dirty="0"/>
              <a:t>- Preprocess </a:t>
            </a:r>
            <a:r>
              <a:rPr lang="en-US" altLang="ko-KR" b="1" dirty="0"/>
              <a:t>Case 1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70263E-15D4-A5B3-BD37-760B296FB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62101"/>
            <a:ext cx="4357778" cy="4695826"/>
          </a:xfrm>
        </p:spPr>
        <p:txBody>
          <a:bodyPr/>
          <a:lstStyle/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1. Age </a:t>
            </a:r>
            <a:r>
              <a:rPr lang="ko-KR" altLang="en-US" b="1" dirty="0"/>
              <a:t>열 삭제</a:t>
            </a: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2. </a:t>
            </a:r>
            <a:r>
              <a:rPr lang="en-US" altLang="ko-KR" b="1" dirty="0" err="1"/>
              <a:t>StandardScaler</a:t>
            </a:r>
            <a:r>
              <a:rPr lang="en-US" altLang="ko-KR" b="1" dirty="0"/>
              <a:t> </a:t>
            </a:r>
            <a:r>
              <a:rPr lang="ko-KR" altLang="en-US" b="1" dirty="0"/>
              <a:t>적용</a:t>
            </a: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3. PCA </a:t>
            </a:r>
            <a:r>
              <a:rPr lang="ko-KR" altLang="en-US" b="1" dirty="0"/>
              <a:t>적용</a:t>
            </a:r>
            <a:endParaRPr lang="en-US" altLang="ko-KR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3583CBE-E677-F209-282B-FA1C76728009}"/>
              </a:ext>
            </a:extLst>
          </p:cNvPr>
          <p:cNvSpPr/>
          <p:nvPr/>
        </p:nvSpPr>
        <p:spPr>
          <a:xfrm>
            <a:off x="9579874" y="3397630"/>
            <a:ext cx="2311879" cy="94818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D33F460-267C-3E42-950F-AD951E2B21D1}"/>
              </a:ext>
            </a:extLst>
          </p:cNvPr>
          <p:cNvSpPr/>
          <p:nvPr/>
        </p:nvSpPr>
        <p:spPr>
          <a:xfrm>
            <a:off x="5043697" y="3397630"/>
            <a:ext cx="2311879" cy="94818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0F4D0C3-8619-5118-792A-BBA1CA532DF1}"/>
              </a:ext>
            </a:extLst>
          </p:cNvPr>
          <p:cNvSpPr/>
          <p:nvPr/>
        </p:nvSpPr>
        <p:spPr>
          <a:xfrm>
            <a:off x="7026448" y="5437428"/>
            <a:ext cx="2769079" cy="94818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5D352FF-A5F2-4E4E-532C-C71245C41DA4}"/>
              </a:ext>
            </a:extLst>
          </p:cNvPr>
          <p:cNvSpPr/>
          <p:nvPr/>
        </p:nvSpPr>
        <p:spPr>
          <a:xfrm>
            <a:off x="7431446" y="1304236"/>
            <a:ext cx="1959082" cy="94818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3A012C-9567-1938-1D81-4CD5958C97FE}"/>
              </a:ext>
            </a:extLst>
          </p:cNvPr>
          <p:cNvSpPr txBox="1"/>
          <p:nvPr/>
        </p:nvSpPr>
        <p:spPr>
          <a:xfrm>
            <a:off x="7742224" y="1439314"/>
            <a:ext cx="1408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Integration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290623-9798-EC9A-FA86-97C9A97E5CE1}"/>
              </a:ext>
            </a:extLst>
          </p:cNvPr>
          <p:cNvSpPr txBox="1"/>
          <p:nvPr/>
        </p:nvSpPr>
        <p:spPr>
          <a:xfrm>
            <a:off x="5630411" y="3516013"/>
            <a:ext cx="1138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Cleaning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1373E2-C56A-88E5-2812-A6A50FB07F91}"/>
              </a:ext>
            </a:extLst>
          </p:cNvPr>
          <p:cNvSpPr txBox="1"/>
          <p:nvPr/>
        </p:nvSpPr>
        <p:spPr>
          <a:xfrm>
            <a:off x="7174985" y="5553703"/>
            <a:ext cx="2542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Data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Reduction or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en-US" altLang="ko-KR" b="1" dirty="0">
                <a:solidFill>
                  <a:schemeClr val="bg1"/>
                </a:solidFill>
              </a:rPr>
              <a:t>Dimension Reduction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7A6372-7062-2877-A966-1F7CEA3CF28C}"/>
              </a:ext>
            </a:extLst>
          </p:cNvPr>
          <p:cNvSpPr txBox="1"/>
          <p:nvPr/>
        </p:nvSpPr>
        <p:spPr>
          <a:xfrm>
            <a:off x="9805526" y="3516012"/>
            <a:ext cx="1860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Transformation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DFDC6D-1D75-5019-0F98-F4FA726329A8}"/>
              </a:ext>
            </a:extLst>
          </p:cNvPr>
          <p:cNvSpPr txBox="1"/>
          <p:nvPr/>
        </p:nvSpPr>
        <p:spPr>
          <a:xfrm>
            <a:off x="7431446" y="3448141"/>
            <a:ext cx="20606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b="1" dirty="0"/>
              <a:t>Data</a:t>
            </a:r>
          </a:p>
          <a:p>
            <a:pPr algn="ctr"/>
            <a:r>
              <a:rPr lang="en-US" altLang="ko-KR" sz="2200" b="1" dirty="0"/>
              <a:t>Preprocessing</a:t>
            </a:r>
            <a:endParaRPr lang="ko-KR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629291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6DF22-46A5-53A1-EDED-0A74FEADB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</a:t>
            </a:r>
            <a:r>
              <a:rPr lang="en-US" altLang="ko-KR" sz="3600" b="1" dirty="0"/>
              <a:t>Preprocess </a:t>
            </a:r>
            <a:r>
              <a:rPr lang="en-US" altLang="ko-KR" b="1" dirty="0"/>
              <a:t>Case 2 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91AA5C-585D-6BC5-398D-EC8CCD8BE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64" y="1339198"/>
            <a:ext cx="11134724" cy="250189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Pipeline</a:t>
            </a:r>
            <a:r>
              <a:rPr lang="ko-KR" altLang="en-US" sz="2400" dirty="0"/>
              <a:t> 사용</a:t>
            </a:r>
            <a:endParaRPr lang="en-US" altLang="ko-KR" sz="24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 err="1"/>
              <a:t>StandardScaler</a:t>
            </a:r>
            <a:r>
              <a:rPr lang="en-US" altLang="ko-KR" sz="2400" dirty="0"/>
              <a:t> </a:t>
            </a:r>
            <a:r>
              <a:rPr lang="ko-KR" altLang="en-US" sz="2400" dirty="0"/>
              <a:t>적용 </a:t>
            </a:r>
            <a:r>
              <a:rPr lang="en-US" altLang="ko-KR" sz="2400" dirty="0"/>
              <a:t>column : Age, BMI, </a:t>
            </a:r>
            <a:r>
              <a:rPr lang="en-US" altLang="ko-KR" sz="2400" dirty="0" err="1"/>
              <a:t>MentHlth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PhysHlth</a:t>
            </a:r>
            <a:endParaRPr lang="en-US" altLang="ko-KR" sz="24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/>
              <a:t>One-Hot Encoding </a:t>
            </a:r>
            <a:r>
              <a:rPr lang="ko-KR" altLang="en-US" sz="2400" dirty="0"/>
              <a:t>적용 </a:t>
            </a:r>
            <a:r>
              <a:rPr lang="en-US" altLang="ko-KR" sz="2400" dirty="0"/>
              <a:t>column : </a:t>
            </a:r>
            <a:r>
              <a:rPr lang="ko-KR" altLang="en-US" sz="2400" dirty="0"/>
              <a:t>그 외 모든 열</a:t>
            </a:r>
            <a:endParaRPr lang="en-US" altLang="ko-KR" sz="2400" dirty="0"/>
          </a:p>
          <a:p>
            <a:pPr marL="0" indent="0">
              <a:buNone/>
            </a:pPr>
            <a:endParaRPr lang="en-US" altLang="ko-KR" dirty="0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F4293C4-9880-FE80-0C5B-E2013BA13EB6}"/>
              </a:ext>
            </a:extLst>
          </p:cNvPr>
          <p:cNvGrpSpPr/>
          <p:nvPr/>
        </p:nvGrpSpPr>
        <p:grpSpPr>
          <a:xfrm>
            <a:off x="982133" y="3841097"/>
            <a:ext cx="9863631" cy="2177927"/>
            <a:chOff x="1007533" y="4165764"/>
            <a:chExt cx="9863631" cy="2177927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D4A4BE1D-E5D5-0EAF-4BC3-8E0156B7BCF1}"/>
                </a:ext>
              </a:extLst>
            </p:cNvPr>
            <p:cNvGrpSpPr/>
            <p:nvPr/>
          </p:nvGrpSpPr>
          <p:grpSpPr>
            <a:xfrm rot="10800000">
              <a:off x="3570116" y="4165764"/>
              <a:ext cx="5489216" cy="2177927"/>
              <a:chOff x="5295183" y="4017435"/>
              <a:chExt cx="6801774" cy="1852614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6" name="원통형 5">
                <a:extLst>
                  <a:ext uri="{FF2B5EF4-FFF2-40B4-BE49-F238E27FC236}">
                    <a16:creationId xmlns:a16="http://schemas.microsoft.com/office/drawing/2014/main" id="{269DF3D3-C32F-C11E-3EA4-84DE852E99E8}"/>
                  </a:ext>
                </a:extLst>
              </p:cNvPr>
              <p:cNvSpPr/>
              <p:nvPr/>
            </p:nvSpPr>
            <p:spPr>
              <a:xfrm rot="5400000">
                <a:off x="7769763" y="1542855"/>
                <a:ext cx="1852613" cy="6801774"/>
              </a:xfrm>
              <a:prstGeom prst="can">
                <a:avLst>
                  <a:gd name="adj" fmla="val 26812"/>
                </a:avLst>
              </a:prstGeom>
              <a:grp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통형 26">
                <a:extLst>
                  <a:ext uri="{FF2B5EF4-FFF2-40B4-BE49-F238E27FC236}">
                    <a16:creationId xmlns:a16="http://schemas.microsoft.com/office/drawing/2014/main" id="{B8A09EC4-9617-3ECF-0E9F-028A7BE10C99}"/>
                  </a:ext>
                </a:extLst>
              </p:cNvPr>
              <p:cNvSpPr/>
              <p:nvPr/>
            </p:nvSpPr>
            <p:spPr>
              <a:xfrm rot="5400000">
                <a:off x="9395362" y="3168455"/>
                <a:ext cx="1852613" cy="3550576"/>
              </a:xfrm>
              <a:prstGeom prst="can">
                <a:avLst>
                  <a:gd name="adj" fmla="val 26812"/>
                </a:avLst>
              </a:prstGeom>
              <a:grp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95ECD05-D483-2553-6250-26012F9150C2}"/>
                </a:ext>
              </a:extLst>
            </p:cNvPr>
            <p:cNvSpPr/>
            <p:nvPr/>
          </p:nvSpPr>
          <p:spPr>
            <a:xfrm>
              <a:off x="9574539" y="5173135"/>
              <a:ext cx="1296625" cy="66045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5E3FF608-5DEC-A2A4-FE73-9B3D016248BA}"/>
                </a:ext>
              </a:extLst>
            </p:cNvPr>
            <p:cNvSpPr/>
            <p:nvPr/>
          </p:nvSpPr>
          <p:spPr>
            <a:xfrm>
              <a:off x="6070680" y="4415923"/>
              <a:ext cx="692308" cy="692308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5CFE1BC-C8B4-1E1E-3891-62D6600BC8F7}"/>
                </a:ext>
              </a:extLst>
            </p:cNvPr>
            <p:cNvSpPr/>
            <p:nvPr/>
          </p:nvSpPr>
          <p:spPr>
            <a:xfrm>
              <a:off x="1007534" y="4367206"/>
              <a:ext cx="1689518" cy="74506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FCB4BCF-2986-DF0F-4FB0-60B9A004B04D}"/>
                </a:ext>
              </a:extLst>
            </p:cNvPr>
            <p:cNvSpPr/>
            <p:nvPr/>
          </p:nvSpPr>
          <p:spPr>
            <a:xfrm>
              <a:off x="1007533" y="5415479"/>
              <a:ext cx="1689517" cy="74506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7914A92-8C2E-33F8-218A-8905DB109AEE}"/>
                </a:ext>
              </a:extLst>
            </p:cNvPr>
            <p:cNvSpPr txBox="1"/>
            <p:nvPr/>
          </p:nvSpPr>
          <p:spPr>
            <a:xfrm>
              <a:off x="1402359" y="4505202"/>
              <a:ext cx="899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/>
                <a:t>Train</a:t>
              </a:r>
              <a:endParaRPr lang="ko-KR" altLang="en-US" sz="24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E0DC3EB-C39D-16E0-EFA3-D15773B5E6BF}"/>
                </a:ext>
              </a:extLst>
            </p:cNvPr>
            <p:cNvSpPr txBox="1"/>
            <p:nvPr/>
          </p:nvSpPr>
          <p:spPr>
            <a:xfrm>
              <a:off x="1426709" y="5557179"/>
              <a:ext cx="7650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Test</a:t>
              </a:r>
              <a:endParaRPr lang="ko-KR" alt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9" name="정육면체 38">
              <a:extLst>
                <a:ext uri="{FF2B5EF4-FFF2-40B4-BE49-F238E27FC236}">
                  <a16:creationId xmlns:a16="http://schemas.microsoft.com/office/drawing/2014/main" id="{85278F45-144E-216D-C998-BED39E2F75CE}"/>
                </a:ext>
              </a:extLst>
            </p:cNvPr>
            <p:cNvSpPr/>
            <p:nvPr/>
          </p:nvSpPr>
          <p:spPr>
            <a:xfrm>
              <a:off x="6064171" y="5401591"/>
              <a:ext cx="692308" cy="692308"/>
            </a:xfrm>
            <a:prstGeom prst="cube">
              <a:avLst/>
            </a:prstGeom>
            <a:solidFill>
              <a:srgbClr val="0070C0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3FBD6F1-56CA-A48D-1B27-E97D552867F0}"/>
                </a:ext>
              </a:extLst>
            </p:cNvPr>
            <p:cNvSpPr txBox="1"/>
            <p:nvPr/>
          </p:nvSpPr>
          <p:spPr>
            <a:xfrm>
              <a:off x="9746374" y="5295898"/>
              <a:ext cx="952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Predict</a:t>
              </a:r>
              <a:endParaRPr lang="ko-KR" altLang="en-US" b="1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2B0E118-45B4-E9D1-D8F0-9927E923956A}"/>
                </a:ext>
              </a:extLst>
            </p:cNvPr>
            <p:cNvSpPr/>
            <p:nvPr/>
          </p:nvSpPr>
          <p:spPr>
            <a:xfrm>
              <a:off x="4275826" y="4449968"/>
              <a:ext cx="1403115" cy="5168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3AA936-EED7-6C2D-0EE9-1299D849DA4C}"/>
                </a:ext>
              </a:extLst>
            </p:cNvPr>
            <p:cNvSpPr txBox="1"/>
            <p:nvPr/>
          </p:nvSpPr>
          <p:spPr>
            <a:xfrm>
              <a:off x="4326257" y="4495116"/>
              <a:ext cx="1374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Preprocess</a:t>
              </a:r>
              <a:endParaRPr lang="ko-KR" altLang="en-US" b="1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925CE77-0F69-7583-A33E-45D79F917A0C}"/>
                </a:ext>
              </a:extLst>
            </p:cNvPr>
            <p:cNvSpPr/>
            <p:nvPr/>
          </p:nvSpPr>
          <p:spPr>
            <a:xfrm>
              <a:off x="7360027" y="5385198"/>
              <a:ext cx="946618" cy="51689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6886067-873B-4CF9-AC2A-2CB28C0EC00D}"/>
                </a:ext>
              </a:extLst>
            </p:cNvPr>
            <p:cNvSpPr txBox="1"/>
            <p:nvPr/>
          </p:nvSpPr>
          <p:spPr>
            <a:xfrm>
              <a:off x="7398870" y="5458981"/>
              <a:ext cx="885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Model</a:t>
              </a:r>
              <a:endParaRPr lang="ko-KR" altLang="en-US" b="1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C9CA291-290D-7BB8-4A18-C68F33C02C5F}"/>
                </a:ext>
              </a:extLst>
            </p:cNvPr>
            <p:cNvSpPr/>
            <p:nvPr/>
          </p:nvSpPr>
          <p:spPr>
            <a:xfrm>
              <a:off x="7382624" y="4495116"/>
              <a:ext cx="901425" cy="34596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F92946-7E3F-CEC0-A795-9C3AA81DD644}"/>
                </a:ext>
              </a:extLst>
            </p:cNvPr>
            <p:cNvSpPr txBox="1"/>
            <p:nvPr/>
          </p:nvSpPr>
          <p:spPr>
            <a:xfrm>
              <a:off x="7595823" y="4488030"/>
              <a:ext cx="458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Fit</a:t>
              </a:r>
              <a:endParaRPr lang="ko-KR" altLang="en-US" b="1" dirty="0"/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6E6225A6-5C2E-65F8-962E-11B9848B80B6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2697052" y="4739740"/>
              <a:ext cx="1578774" cy="0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FBB96C7-4481-3594-FCDB-2ABFED3B1B8B}"/>
                </a:ext>
              </a:extLst>
            </p:cNvPr>
            <p:cNvCxnSpPr>
              <a:cxnSpLocks/>
            </p:cNvCxnSpPr>
            <p:nvPr/>
          </p:nvCxnSpPr>
          <p:spPr>
            <a:xfrm>
              <a:off x="2687789" y="5698815"/>
              <a:ext cx="1588037" cy="0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C8C295E2-98D9-35A9-4E25-D62DE9498709}"/>
                </a:ext>
              </a:extLst>
            </p:cNvPr>
            <p:cNvCxnSpPr>
              <a:cxnSpLocks/>
              <a:stCxn id="33" idx="5"/>
              <a:endCxn id="47" idx="1"/>
            </p:cNvCxnSpPr>
            <p:nvPr/>
          </p:nvCxnSpPr>
          <p:spPr>
            <a:xfrm flipV="1">
              <a:off x="6762988" y="4668099"/>
              <a:ext cx="619636" cy="7440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EBBFE55F-BF5A-04CD-AAFF-99CCB653F4D2}"/>
                </a:ext>
              </a:extLst>
            </p:cNvPr>
            <p:cNvCxnSpPr>
              <a:cxnSpLocks/>
            </p:cNvCxnSpPr>
            <p:nvPr/>
          </p:nvCxnSpPr>
          <p:spPr>
            <a:xfrm>
              <a:off x="7819914" y="4841430"/>
              <a:ext cx="0" cy="54376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56BDFB72-8BEF-D898-3089-5029FBDE31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4882" y="5686095"/>
              <a:ext cx="619636" cy="7440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28CBFC4F-1EA7-E696-1277-6194D19C2F17}"/>
                </a:ext>
              </a:extLst>
            </p:cNvPr>
            <p:cNvCxnSpPr>
              <a:cxnSpLocks/>
            </p:cNvCxnSpPr>
            <p:nvPr/>
          </p:nvCxnSpPr>
          <p:spPr>
            <a:xfrm>
              <a:off x="8299583" y="5550741"/>
              <a:ext cx="1296624" cy="0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0BA10341-9511-1BB6-0A24-F02489E400D9}"/>
                </a:ext>
              </a:extLst>
            </p:cNvPr>
            <p:cNvCxnSpPr>
              <a:cxnSpLocks/>
            </p:cNvCxnSpPr>
            <p:nvPr/>
          </p:nvCxnSpPr>
          <p:spPr>
            <a:xfrm>
              <a:off x="5678941" y="4708417"/>
              <a:ext cx="404685" cy="0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515E59F-D3E5-3BC5-3D94-C13A732461AC}"/>
                </a:ext>
              </a:extLst>
            </p:cNvPr>
            <p:cNvSpPr/>
            <p:nvPr/>
          </p:nvSpPr>
          <p:spPr>
            <a:xfrm>
              <a:off x="4266463" y="5448039"/>
              <a:ext cx="1403115" cy="5168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B537AF8-0E29-193B-AB67-323B915358FA}"/>
                </a:ext>
              </a:extLst>
            </p:cNvPr>
            <p:cNvSpPr txBox="1"/>
            <p:nvPr/>
          </p:nvSpPr>
          <p:spPr>
            <a:xfrm>
              <a:off x="4280461" y="5508869"/>
              <a:ext cx="1374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Preprocess</a:t>
              </a:r>
              <a:endParaRPr lang="ko-KR" altLang="en-US" b="1" dirty="0"/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0B446B4D-4345-CBA3-8497-5F3E86A619E2}"/>
                </a:ext>
              </a:extLst>
            </p:cNvPr>
            <p:cNvCxnSpPr>
              <a:cxnSpLocks/>
            </p:cNvCxnSpPr>
            <p:nvPr/>
          </p:nvCxnSpPr>
          <p:spPr>
            <a:xfrm>
              <a:off x="5678941" y="5731762"/>
              <a:ext cx="404685" cy="0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1F47DDE-01D1-1FF1-B071-38E73C7E5A89}"/>
              </a:ext>
            </a:extLst>
          </p:cNvPr>
          <p:cNvSpPr txBox="1"/>
          <p:nvPr/>
        </p:nvSpPr>
        <p:spPr>
          <a:xfrm>
            <a:off x="5713684" y="6046546"/>
            <a:ext cx="115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Pipeline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77594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2B214-90B5-795C-FB0D-774A17D5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</a:t>
            </a:r>
            <a:r>
              <a:rPr lang="ko-KR" altLang="en-US" b="1" dirty="0"/>
              <a:t>인공신경망 모델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3A0925A-6A94-825D-0436-185464D42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902" y="947301"/>
            <a:ext cx="7640195" cy="54280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86D929-9C0A-4025-1CAE-FFF247DB73EE}"/>
              </a:ext>
            </a:extLst>
          </p:cNvPr>
          <p:cNvSpPr txBox="1"/>
          <p:nvPr/>
        </p:nvSpPr>
        <p:spPr>
          <a:xfrm>
            <a:off x="533400" y="1780674"/>
            <a:ext cx="4018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3970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3A1E9-8931-6C2A-7869-E18FBBF0F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– Layer 1. Input layer (Dense)</a:t>
            </a:r>
            <a:endParaRPr lang="ko-KR" altLang="en-US" b="1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7D3C3997-7322-74E1-CFA4-3084035B4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5984" y="2363258"/>
            <a:ext cx="8280031" cy="469582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Input Dimension = 14</a:t>
            </a:r>
          </a:p>
          <a:p>
            <a:pPr marL="0" indent="0">
              <a:buNone/>
            </a:pPr>
            <a:r>
              <a:rPr lang="en-US" altLang="ko-KR" dirty="0"/>
              <a:t>Units = 300</a:t>
            </a:r>
          </a:p>
          <a:p>
            <a:pPr marL="0" indent="0">
              <a:buNone/>
            </a:pPr>
            <a:r>
              <a:rPr lang="en-US" altLang="ko-KR" dirty="0"/>
              <a:t>Kernel Initializer = He Uniform</a:t>
            </a:r>
          </a:p>
          <a:p>
            <a:pPr marL="0" indent="0">
              <a:buNone/>
            </a:pPr>
            <a:r>
              <a:rPr lang="en-US" altLang="ko-KR" dirty="0"/>
              <a:t>Batch Normalization</a:t>
            </a:r>
          </a:p>
          <a:p>
            <a:pPr marL="0" indent="0">
              <a:buNone/>
            </a:pPr>
            <a:r>
              <a:rPr lang="en-US" altLang="ko-KR" dirty="0"/>
              <a:t>Activation = ELU</a:t>
            </a:r>
          </a:p>
          <a:p>
            <a:pPr marL="0" indent="0">
              <a:buNone/>
            </a:pPr>
            <a:r>
              <a:rPr lang="en-US" altLang="ko-KR" dirty="0"/>
              <a:t>Drop Out = 0.2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F18DD95-BF9A-F5FC-29EE-8A5643BE6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132"/>
          <a:stretch/>
        </p:blipFill>
        <p:spPr>
          <a:xfrm>
            <a:off x="347132" y="712995"/>
            <a:ext cx="1518878" cy="54320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7C4551E-84BB-BE20-1DC7-4311EFB4C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333" y="2435754"/>
            <a:ext cx="4690535" cy="289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48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3A1E9-8931-6C2A-7869-E18FBBF0F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Layer 2. Hidden layer A (Dense)</a:t>
            </a:r>
            <a:endParaRPr lang="ko-KR" altLang="en-US" b="1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7D3C3997-7322-74E1-CFA4-3084035B4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1894" y="2273301"/>
            <a:ext cx="7042840" cy="343323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Units = 200</a:t>
            </a:r>
          </a:p>
          <a:p>
            <a:pPr marL="0" indent="0">
              <a:buNone/>
            </a:pPr>
            <a:r>
              <a:rPr lang="en-US" altLang="ko-KR" dirty="0"/>
              <a:t>Kernel Initializer = He Uniform</a:t>
            </a:r>
          </a:p>
          <a:p>
            <a:pPr marL="0" indent="0">
              <a:buNone/>
            </a:pPr>
            <a:r>
              <a:rPr lang="en-US" altLang="ko-KR" dirty="0"/>
              <a:t>Batch Normalization</a:t>
            </a:r>
          </a:p>
          <a:p>
            <a:pPr marL="0" indent="0">
              <a:buNone/>
            </a:pPr>
            <a:r>
              <a:rPr lang="en-US" altLang="ko-KR" dirty="0"/>
              <a:t>Activation = ELU</a:t>
            </a:r>
          </a:p>
          <a:p>
            <a:pPr marL="0" indent="0">
              <a:buNone/>
            </a:pPr>
            <a:r>
              <a:rPr lang="en-US" altLang="ko-KR" dirty="0"/>
              <a:t>Drop Out = 0.2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28576C-D559-C47E-3EFE-CD620036D0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8" t="11327" r="58735"/>
          <a:stretch/>
        </p:blipFill>
        <p:spPr>
          <a:xfrm>
            <a:off x="952902" y="1343025"/>
            <a:ext cx="1588168" cy="481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28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3A1E9-8931-6C2A-7869-E18FBBF0F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Layer 3. Hidden layer B (Dense)</a:t>
            </a:r>
            <a:endParaRPr lang="ko-KR" altLang="en-US" b="1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7D3C3997-7322-74E1-CFA4-3084035B4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4228" y="2341035"/>
            <a:ext cx="6450174" cy="348403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Units = 100</a:t>
            </a:r>
          </a:p>
          <a:p>
            <a:pPr marL="0" indent="0">
              <a:buNone/>
            </a:pPr>
            <a:r>
              <a:rPr lang="en-US" altLang="ko-KR" dirty="0"/>
              <a:t>Kernel Initializer = He Uniform</a:t>
            </a:r>
          </a:p>
          <a:p>
            <a:pPr marL="0" indent="0">
              <a:buNone/>
            </a:pPr>
            <a:r>
              <a:rPr lang="en-US" altLang="ko-KR" dirty="0"/>
              <a:t>Batch Normalization</a:t>
            </a:r>
          </a:p>
          <a:p>
            <a:pPr marL="0" indent="0">
              <a:buNone/>
            </a:pPr>
            <a:r>
              <a:rPr lang="en-US" altLang="ko-KR" dirty="0"/>
              <a:t>Activation = ELU</a:t>
            </a:r>
          </a:p>
          <a:p>
            <a:pPr marL="0" indent="0">
              <a:buNone/>
            </a:pPr>
            <a:r>
              <a:rPr lang="en-US" altLang="ko-KR" dirty="0"/>
              <a:t>Drop Out = 0.2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28576C-D559-C47E-3EFE-CD620036D0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8" t="11327" r="58735"/>
          <a:stretch/>
        </p:blipFill>
        <p:spPr>
          <a:xfrm>
            <a:off x="952902" y="1343025"/>
            <a:ext cx="1588168" cy="481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09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8537C-5554-FA91-06CB-CBBB1F0B8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4724" cy="5775327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b="1" dirty="0"/>
              <a:t>01. </a:t>
            </a:r>
            <a:r>
              <a:rPr lang="ko-KR" altLang="en-US" sz="6000" b="1" dirty="0"/>
              <a:t>주제 및 </a:t>
            </a:r>
            <a:r>
              <a:rPr lang="en-US" altLang="ko-KR" sz="6000" b="1" dirty="0"/>
              <a:t>Column </a:t>
            </a:r>
            <a:r>
              <a:rPr lang="ko-KR" altLang="en-US" sz="6000" b="1" dirty="0"/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3735007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3A1E9-8931-6C2A-7869-E18FBBF0F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</a:t>
            </a:r>
            <a:r>
              <a:rPr lang="en-US" altLang="ko-KR" b="1" dirty="0"/>
              <a:t>. Layer 4. Hidden layer C (Dense)</a:t>
            </a:r>
            <a:endParaRPr lang="ko-KR" altLang="en-US" b="1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7D3C3997-7322-74E1-CFA4-3084035B4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359" y="2230964"/>
            <a:ext cx="5730507" cy="336550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Units = 50</a:t>
            </a:r>
          </a:p>
          <a:p>
            <a:pPr marL="0" indent="0">
              <a:buNone/>
            </a:pPr>
            <a:r>
              <a:rPr lang="en-US" altLang="ko-KR" dirty="0"/>
              <a:t>Kernel Initializer = He Uniform</a:t>
            </a:r>
          </a:p>
          <a:p>
            <a:pPr marL="0" indent="0">
              <a:buNone/>
            </a:pPr>
            <a:r>
              <a:rPr lang="en-US" altLang="ko-KR" dirty="0"/>
              <a:t>Batch Normalization</a:t>
            </a:r>
          </a:p>
          <a:p>
            <a:pPr marL="0" indent="0">
              <a:buNone/>
            </a:pPr>
            <a:r>
              <a:rPr lang="en-US" altLang="ko-KR" dirty="0"/>
              <a:t>Activation = ELU</a:t>
            </a:r>
          </a:p>
          <a:p>
            <a:pPr marL="0" indent="0">
              <a:buNone/>
            </a:pPr>
            <a:r>
              <a:rPr lang="en-US" altLang="ko-KR" dirty="0"/>
              <a:t>Drop Out = 0.2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28576C-D559-C47E-3EFE-CD620036D0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8" t="11327" r="58735"/>
          <a:stretch/>
        </p:blipFill>
        <p:spPr>
          <a:xfrm>
            <a:off x="952902" y="1343025"/>
            <a:ext cx="1588168" cy="481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62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3A1E9-8931-6C2A-7869-E18FBBF0F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Layer 5. Output layer (Dense)</a:t>
            </a:r>
            <a:endParaRPr lang="ko-KR" altLang="en-US" b="1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7D3C3997-7322-74E1-CFA4-3084035B4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8093" y="1562101"/>
            <a:ext cx="8280031" cy="4695826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Units = 1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Activation = Sigmoid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BD4BF9-7C32-904B-7A85-6024B5345D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42" t="51172" r="3303" b="34287"/>
          <a:stretch/>
        </p:blipFill>
        <p:spPr>
          <a:xfrm>
            <a:off x="1393157" y="3034364"/>
            <a:ext cx="1196038" cy="7892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E91E01-F04E-102E-CD95-7E659976E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794" y="1562101"/>
            <a:ext cx="3916330" cy="411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2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B656E-5079-E7E2-365B-8A376C140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Compile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7D34A0-BCAD-85ED-C7AE-67D42EF0E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Optimizer = Adam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Loss = Binary </a:t>
            </a:r>
            <a:r>
              <a:rPr lang="en-US" altLang="ko-KR" dirty="0" err="1"/>
              <a:t>Crossentropy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Metrics 1 = </a:t>
            </a:r>
            <a:r>
              <a:rPr lang="en-US" altLang="ko-KR" dirty="0" err="1"/>
              <a:t>Binary_accuracy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Metrics 2 = Recall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Metrics 3 = Precision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A023FE-56BD-E8C1-554F-49D7F2809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422" y="1343025"/>
            <a:ext cx="6792377" cy="463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66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E2534-B571-28FC-731F-83979755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</a:t>
            </a:r>
            <a:r>
              <a:rPr lang="ko-KR" altLang="en-US" b="1" dirty="0"/>
              <a:t>모델 </a:t>
            </a:r>
            <a:r>
              <a:rPr lang="en-US" altLang="ko-KR" b="1" dirty="0"/>
              <a:t>Fit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15A539-E254-75E1-7A91-1B1EF4480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61" y="2130322"/>
            <a:ext cx="4224109" cy="340518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Batch Size = 300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Epochs = 20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Validation Split = 0.2</a:t>
            </a:r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D862319-B0DD-0C04-E16B-FF4C13B538EE}"/>
              </a:ext>
            </a:extLst>
          </p:cNvPr>
          <p:cNvGrpSpPr/>
          <p:nvPr/>
        </p:nvGrpSpPr>
        <p:grpSpPr>
          <a:xfrm>
            <a:off x="4648200" y="2450500"/>
            <a:ext cx="7255176" cy="2273694"/>
            <a:chOff x="4538891" y="2950034"/>
            <a:chExt cx="7255176" cy="227369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95CCC65-A857-070D-2FCB-7664429A5FB1}"/>
                </a:ext>
              </a:extLst>
            </p:cNvPr>
            <p:cNvGrpSpPr/>
            <p:nvPr/>
          </p:nvGrpSpPr>
          <p:grpSpPr>
            <a:xfrm>
              <a:off x="4731250" y="3731596"/>
              <a:ext cx="6979382" cy="696472"/>
              <a:chOff x="4731250" y="3731596"/>
              <a:chExt cx="6979382" cy="69647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E9A014F-92A2-01C2-2C68-D00B5872E6AE}"/>
                  </a:ext>
                </a:extLst>
              </p:cNvPr>
              <p:cNvSpPr/>
              <p:nvPr/>
            </p:nvSpPr>
            <p:spPr>
              <a:xfrm>
                <a:off x="4731250" y="3732332"/>
                <a:ext cx="636618" cy="69573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1C030EC-C990-99C9-049A-334D3D6404F4}"/>
                  </a:ext>
                </a:extLst>
              </p:cNvPr>
              <p:cNvSpPr/>
              <p:nvPr/>
            </p:nvSpPr>
            <p:spPr>
              <a:xfrm>
                <a:off x="5367868" y="3732332"/>
                <a:ext cx="636618" cy="69573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E9EDFB0-99E4-8D65-9CCE-72EAD3D22310}"/>
                  </a:ext>
                </a:extLst>
              </p:cNvPr>
              <p:cNvSpPr/>
              <p:nvPr/>
            </p:nvSpPr>
            <p:spPr>
              <a:xfrm>
                <a:off x="6004486" y="3732331"/>
                <a:ext cx="636618" cy="69573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84D033A-F8A5-ADE6-EC63-6E57058A886B}"/>
                  </a:ext>
                </a:extLst>
              </p:cNvPr>
              <p:cNvSpPr/>
              <p:nvPr/>
            </p:nvSpPr>
            <p:spPr>
              <a:xfrm>
                <a:off x="6641104" y="3732331"/>
                <a:ext cx="636618" cy="69573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60367E9-78CD-105B-419A-6DE32A773652}"/>
                  </a:ext>
                </a:extLst>
              </p:cNvPr>
              <p:cNvSpPr/>
              <p:nvPr/>
            </p:nvSpPr>
            <p:spPr>
              <a:xfrm>
                <a:off x="7277722" y="3731596"/>
                <a:ext cx="636618" cy="69573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372BC2A-88D4-20D5-C3CC-3FA73DF700CB}"/>
                  </a:ext>
                </a:extLst>
              </p:cNvPr>
              <p:cNvSpPr/>
              <p:nvPr/>
            </p:nvSpPr>
            <p:spPr>
              <a:xfrm>
                <a:off x="7900647" y="3731596"/>
                <a:ext cx="636618" cy="69573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2B1E898-EC44-196C-1D2C-AB276179D9B5}"/>
                  </a:ext>
                </a:extLst>
              </p:cNvPr>
              <p:cNvSpPr/>
              <p:nvPr/>
            </p:nvSpPr>
            <p:spPr>
              <a:xfrm>
                <a:off x="8534024" y="3731596"/>
                <a:ext cx="636618" cy="69573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A960F3E-C449-0843-8FAC-F2707E3C8A8B}"/>
                  </a:ext>
                </a:extLst>
              </p:cNvPr>
              <p:cNvSpPr/>
              <p:nvPr/>
            </p:nvSpPr>
            <p:spPr>
              <a:xfrm>
                <a:off x="9170642" y="3731596"/>
                <a:ext cx="636618" cy="69573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2194698-AE6A-7899-38F6-AFBF71506DD2}"/>
                  </a:ext>
                </a:extLst>
              </p:cNvPr>
              <p:cNvSpPr/>
              <p:nvPr/>
            </p:nvSpPr>
            <p:spPr>
              <a:xfrm>
                <a:off x="9804019" y="3731596"/>
                <a:ext cx="636618" cy="69573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6FE4A53-D441-1B85-EB65-40DA0544E14A}"/>
                  </a:ext>
                </a:extLst>
              </p:cNvPr>
              <p:cNvSpPr/>
              <p:nvPr/>
            </p:nvSpPr>
            <p:spPr>
              <a:xfrm>
                <a:off x="10440637" y="3731596"/>
                <a:ext cx="636618" cy="69573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B3D0286-2918-6EC7-67F9-D6856B9B0C15}"/>
                  </a:ext>
                </a:extLst>
              </p:cNvPr>
              <p:cNvSpPr/>
              <p:nvPr/>
            </p:nvSpPr>
            <p:spPr>
              <a:xfrm>
                <a:off x="11074014" y="3731596"/>
                <a:ext cx="636618" cy="69573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EC411941-663E-0AC5-DE14-165389F7259B}"/>
                </a:ext>
              </a:extLst>
            </p:cNvPr>
            <p:cNvCxnSpPr>
              <a:cxnSpLocks/>
            </p:cNvCxnSpPr>
            <p:nvPr/>
          </p:nvCxnSpPr>
          <p:spPr>
            <a:xfrm>
              <a:off x="4648200" y="3530600"/>
              <a:ext cx="79586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7385AFDE-39EE-38A3-A4BF-F07D47509A37}"/>
                </a:ext>
              </a:extLst>
            </p:cNvPr>
            <p:cNvCxnSpPr>
              <a:cxnSpLocks/>
            </p:cNvCxnSpPr>
            <p:nvPr/>
          </p:nvCxnSpPr>
          <p:spPr>
            <a:xfrm>
              <a:off x="4648200" y="4665133"/>
              <a:ext cx="714586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48F00C-56E9-2846-47F8-0B5947FAEC93}"/>
                </a:ext>
              </a:extLst>
            </p:cNvPr>
            <p:cNvSpPr txBox="1"/>
            <p:nvPr/>
          </p:nvSpPr>
          <p:spPr>
            <a:xfrm>
              <a:off x="7626067" y="3227955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데이터 셋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71236-6FB3-A6C1-2EC3-A83100F0B34A}"/>
                </a:ext>
              </a:extLst>
            </p:cNvPr>
            <p:cNvSpPr txBox="1"/>
            <p:nvPr/>
          </p:nvSpPr>
          <p:spPr>
            <a:xfrm>
              <a:off x="4538891" y="2950034"/>
              <a:ext cx="16579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Batch size</a:t>
              </a:r>
              <a:endParaRPr lang="ko-KR" altLang="en-US" sz="24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13FD6ED-A27A-C800-CF10-8E9AC9FFC6FA}"/>
                </a:ext>
              </a:extLst>
            </p:cNvPr>
            <p:cNvSpPr txBox="1"/>
            <p:nvPr/>
          </p:nvSpPr>
          <p:spPr>
            <a:xfrm>
              <a:off x="7709423" y="4762063"/>
              <a:ext cx="13580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1 Epoch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37230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6EDBC-4EB1-9A12-3999-00FA1EC7D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Case 1 </a:t>
            </a:r>
            <a:r>
              <a:rPr lang="ko-KR" altLang="en-US" b="1" dirty="0"/>
              <a:t>딥러닝 모델 평가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6E0E0F-FCAC-3909-02FF-6769A4774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Loss : 0.5246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Accuracy : 0.7407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Recall : 0.7954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Precision : 0.7169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867AF4-1D58-57B2-710A-4AA47D699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216" y="1498425"/>
            <a:ext cx="7472813" cy="431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11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2B214-90B5-795C-FB0D-774A17D5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</a:t>
            </a:r>
            <a:r>
              <a:rPr lang="ko-KR" altLang="en-US" b="1" dirty="0"/>
              <a:t>인공신경망 모델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3A0925A-6A94-825D-0436-185464D42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902" y="947301"/>
            <a:ext cx="7640195" cy="54280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86D929-9C0A-4025-1CAE-FFF247DB73EE}"/>
              </a:ext>
            </a:extLst>
          </p:cNvPr>
          <p:cNvSpPr txBox="1"/>
          <p:nvPr/>
        </p:nvSpPr>
        <p:spPr>
          <a:xfrm>
            <a:off x="533400" y="1780674"/>
            <a:ext cx="4018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2529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3A1E9-8931-6C2A-7869-E18FBBF0F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Layer 1. Input layer (Dense)</a:t>
            </a:r>
            <a:endParaRPr lang="ko-KR" altLang="en-US" b="1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7D3C3997-7322-74E1-CFA4-3084035B4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7109" y="2651124"/>
            <a:ext cx="8280031" cy="469582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Input Dimension = 33</a:t>
            </a:r>
          </a:p>
          <a:p>
            <a:pPr marL="0" indent="0">
              <a:buNone/>
            </a:pPr>
            <a:r>
              <a:rPr lang="en-US" altLang="ko-KR" dirty="0"/>
              <a:t>Units = 256</a:t>
            </a:r>
          </a:p>
          <a:p>
            <a:pPr marL="0" indent="0">
              <a:buNone/>
            </a:pPr>
            <a:r>
              <a:rPr lang="en-US" altLang="ko-KR" dirty="0"/>
              <a:t>Kernel Initializer = He Normal</a:t>
            </a:r>
          </a:p>
          <a:p>
            <a:pPr marL="0" indent="0">
              <a:buNone/>
            </a:pPr>
            <a:r>
              <a:rPr lang="en-US" altLang="ko-KR" dirty="0"/>
              <a:t>Batch Normalization</a:t>
            </a:r>
          </a:p>
          <a:p>
            <a:pPr marL="0" indent="0">
              <a:buNone/>
            </a:pPr>
            <a:r>
              <a:rPr lang="en-US" altLang="ko-KR" dirty="0"/>
              <a:t>Activation = ELU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F18DD95-BF9A-F5FC-29EE-8A5643BE6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132"/>
          <a:stretch/>
        </p:blipFill>
        <p:spPr>
          <a:xfrm>
            <a:off x="423333" y="712995"/>
            <a:ext cx="1518878" cy="54320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7C4551E-84BB-BE20-1DC7-4311EFB4C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622" y="2651124"/>
            <a:ext cx="4757493" cy="289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5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3A1E9-8931-6C2A-7869-E18FBBF0F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Layer 2. Hidden layer A (Dense)</a:t>
            </a:r>
            <a:endParaRPr lang="ko-KR" altLang="en-US" b="1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7D3C3997-7322-74E1-CFA4-3084035B4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494" y="2461152"/>
            <a:ext cx="6484040" cy="40682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Units = 512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Kernel Initializer = He Normal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Activation = ELU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28576C-D559-C47E-3EFE-CD620036D0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8" t="11327" r="58735"/>
          <a:stretch/>
        </p:blipFill>
        <p:spPr>
          <a:xfrm>
            <a:off x="952902" y="1343025"/>
            <a:ext cx="1588168" cy="481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958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3A1E9-8931-6C2A-7869-E18FBBF0F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Layer 3. Hidden layer B (Dense)</a:t>
            </a:r>
            <a:endParaRPr lang="ko-KR" altLang="en-US" b="1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7D3C3997-7322-74E1-CFA4-3084035B4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8760" y="2511424"/>
            <a:ext cx="6407841" cy="358986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Units = 512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Kernel Initializer = He Normal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Activation = ELU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28576C-D559-C47E-3EFE-CD620036D0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8" t="11327" r="58735"/>
          <a:stretch/>
        </p:blipFill>
        <p:spPr>
          <a:xfrm>
            <a:off x="952902" y="1343025"/>
            <a:ext cx="1588168" cy="481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301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3A1E9-8931-6C2A-7869-E18FBBF0F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Layer 4. Hidden layer C (Dense)</a:t>
            </a:r>
            <a:endParaRPr lang="ko-KR" altLang="en-US" b="1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7D3C3997-7322-74E1-CFA4-3084035B4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893" y="2120901"/>
            <a:ext cx="6060707" cy="447463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Units = 256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Kernel Initializer = He Normal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Activation = ELU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Drop Out = 0.5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28576C-D559-C47E-3EFE-CD620036D0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8" t="11327" r="58735"/>
          <a:stretch/>
        </p:blipFill>
        <p:spPr>
          <a:xfrm>
            <a:off x="952902" y="1343025"/>
            <a:ext cx="1588168" cy="481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49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3DA76-8B9A-5D9B-9B91-936E8298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01. </a:t>
            </a:r>
            <a:r>
              <a:rPr lang="ko-KR" altLang="en-US" b="1" dirty="0"/>
              <a:t>주제소개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5227FF9-AEE1-ED74-8003-988B8A10EE73}"/>
              </a:ext>
            </a:extLst>
          </p:cNvPr>
          <p:cNvGrpSpPr/>
          <p:nvPr/>
        </p:nvGrpSpPr>
        <p:grpSpPr>
          <a:xfrm>
            <a:off x="8890002" y="1343025"/>
            <a:ext cx="1968500" cy="4613276"/>
            <a:chOff x="5080001" y="1833563"/>
            <a:chExt cx="1968500" cy="46132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B554D37-FD10-493D-1E8D-3DD7EDA18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3863" y="1833563"/>
              <a:ext cx="560388" cy="1165225"/>
            </a:xfrm>
            <a:custGeom>
              <a:avLst/>
              <a:gdLst>
                <a:gd name="T0" fmla="*/ 1484 w 1484"/>
                <a:gd name="T1" fmla="*/ 0 h 3089"/>
                <a:gd name="T2" fmla="*/ 1448 w 1484"/>
                <a:gd name="T3" fmla="*/ 0 h 3089"/>
                <a:gd name="T4" fmla="*/ 1220 w 1484"/>
                <a:gd name="T5" fmla="*/ 59 h 3089"/>
                <a:gd name="T6" fmla="*/ 1055 w 1484"/>
                <a:gd name="T7" fmla="*/ 230 h 3089"/>
                <a:gd name="T8" fmla="*/ 995 w 1484"/>
                <a:gd name="T9" fmla="*/ 666 h 3089"/>
                <a:gd name="T10" fmla="*/ 973 w 1484"/>
                <a:gd name="T11" fmla="*/ 628 h 3089"/>
                <a:gd name="T12" fmla="*/ 925 w 1484"/>
                <a:gd name="T13" fmla="*/ 620 h 3089"/>
                <a:gd name="T14" fmla="*/ 1047 w 1484"/>
                <a:gd name="T15" fmla="*/ 946 h 3089"/>
                <a:gd name="T16" fmla="*/ 1117 w 1484"/>
                <a:gd name="T17" fmla="*/ 1207 h 3089"/>
                <a:gd name="T18" fmla="*/ 1027 w 1484"/>
                <a:gd name="T19" fmla="*/ 1656 h 3089"/>
                <a:gd name="T20" fmla="*/ 623 w 1484"/>
                <a:gd name="T21" fmla="*/ 1807 h 3089"/>
                <a:gd name="T22" fmla="*/ 75 w 1484"/>
                <a:gd name="T23" fmla="*/ 2259 h 3089"/>
                <a:gd name="T24" fmla="*/ 0 w 1484"/>
                <a:gd name="T25" fmla="*/ 3089 h 3089"/>
                <a:gd name="T26" fmla="*/ 1484 w 1484"/>
                <a:gd name="T27" fmla="*/ 3089 h 3089"/>
                <a:gd name="T28" fmla="*/ 1484 w 1484"/>
                <a:gd name="T29" fmla="*/ 0 h 3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84" h="3089">
                  <a:moveTo>
                    <a:pt x="1484" y="0"/>
                  </a:moveTo>
                  <a:lnTo>
                    <a:pt x="1448" y="0"/>
                  </a:lnTo>
                  <a:cubicBezTo>
                    <a:pt x="1440" y="1"/>
                    <a:pt x="1284" y="13"/>
                    <a:pt x="1220" y="59"/>
                  </a:cubicBezTo>
                  <a:cubicBezTo>
                    <a:pt x="1141" y="112"/>
                    <a:pt x="1098" y="136"/>
                    <a:pt x="1055" y="230"/>
                  </a:cubicBezTo>
                  <a:cubicBezTo>
                    <a:pt x="970" y="448"/>
                    <a:pt x="1010" y="594"/>
                    <a:pt x="995" y="666"/>
                  </a:cubicBezTo>
                  <a:cubicBezTo>
                    <a:pt x="983" y="656"/>
                    <a:pt x="983" y="639"/>
                    <a:pt x="973" y="628"/>
                  </a:cubicBezTo>
                  <a:cubicBezTo>
                    <a:pt x="964" y="610"/>
                    <a:pt x="938" y="606"/>
                    <a:pt x="925" y="620"/>
                  </a:cubicBezTo>
                  <a:cubicBezTo>
                    <a:pt x="860" y="688"/>
                    <a:pt x="976" y="1032"/>
                    <a:pt x="1047" y="946"/>
                  </a:cubicBezTo>
                  <a:cubicBezTo>
                    <a:pt x="1063" y="1114"/>
                    <a:pt x="1117" y="1207"/>
                    <a:pt x="1117" y="1207"/>
                  </a:cubicBezTo>
                  <a:cubicBezTo>
                    <a:pt x="1164" y="1499"/>
                    <a:pt x="1108" y="1569"/>
                    <a:pt x="1027" y="1656"/>
                  </a:cubicBezTo>
                  <a:cubicBezTo>
                    <a:pt x="969" y="1718"/>
                    <a:pt x="752" y="1810"/>
                    <a:pt x="623" y="1807"/>
                  </a:cubicBezTo>
                  <a:cubicBezTo>
                    <a:pt x="462" y="1805"/>
                    <a:pt x="212" y="1777"/>
                    <a:pt x="75" y="2259"/>
                  </a:cubicBezTo>
                  <a:cubicBezTo>
                    <a:pt x="7" y="2565"/>
                    <a:pt x="121" y="2510"/>
                    <a:pt x="0" y="3089"/>
                  </a:cubicBezTo>
                  <a:lnTo>
                    <a:pt x="1484" y="3089"/>
                  </a:lnTo>
                  <a:lnTo>
                    <a:pt x="1484" y="0"/>
                  </a:ln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04ABDBE-12AB-DCA6-0829-13B8ABCFD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4251" y="1833563"/>
              <a:ext cx="236538" cy="442913"/>
            </a:xfrm>
            <a:custGeom>
              <a:avLst/>
              <a:gdLst>
                <a:gd name="T0" fmla="*/ 437 w 624"/>
                <a:gd name="T1" fmla="*/ 946 h 1172"/>
                <a:gd name="T2" fmla="*/ 559 w 624"/>
                <a:gd name="T3" fmla="*/ 620 h 1172"/>
                <a:gd name="T4" fmla="*/ 511 w 624"/>
                <a:gd name="T5" fmla="*/ 628 h 1172"/>
                <a:gd name="T6" fmla="*/ 489 w 624"/>
                <a:gd name="T7" fmla="*/ 666 h 1172"/>
                <a:gd name="T8" fmla="*/ 429 w 624"/>
                <a:gd name="T9" fmla="*/ 230 h 1172"/>
                <a:gd name="T10" fmla="*/ 264 w 624"/>
                <a:gd name="T11" fmla="*/ 59 h 1172"/>
                <a:gd name="T12" fmla="*/ 36 w 624"/>
                <a:gd name="T13" fmla="*/ 0 h 1172"/>
                <a:gd name="T14" fmla="*/ 0 w 624"/>
                <a:gd name="T15" fmla="*/ 0 h 1172"/>
                <a:gd name="T16" fmla="*/ 0 w 624"/>
                <a:gd name="T17" fmla="*/ 1172 h 1172"/>
                <a:gd name="T18" fmla="*/ 384 w 624"/>
                <a:gd name="T19" fmla="*/ 1172 h 1172"/>
                <a:gd name="T20" fmla="*/ 437 w 624"/>
                <a:gd name="T21" fmla="*/ 946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4" h="1172">
                  <a:moveTo>
                    <a:pt x="437" y="946"/>
                  </a:moveTo>
                  <a:cubicBezTo>
                    <a:pt x="508" y="1032"/>
                    <a:pt x="624" y="688"/>
                    <a:pt x="559" y="620"/>
                  </a:cubicBezTo>
                  <a:cubicBezTo>
                    <a:pt x="546" y="606"/>
                    <a:pt x="520" y="610"/>
                    <a:pt x="511" y="628"/>
                  </a:cubicBezTo>
                  <a:cubicBezTo>
                    <a:pt x="502" y="639"/>
                    <a:pt x="501" y="656"/>
                    <a:pt x="489" y="666"/>
                  </a:cubicBezTo>
                  <a:cubicBezTo>
                    <a:pt x="474" y="594"/>
                    <a:pt x="515" y="448"/>
                    <a:pt x="429" y="230"/>
                  </a:cubicBezTo>
                  <a:cubicBezTo>
                    <a:pt x="386" y="136"/>
                    <a:pt x="343" y="112"/>
                    <a:pt x="264" y="59"/>
                  </a:cubicBezTo>
                  <a:cubicBezTo>
                    <a:pt x="200" y="13"/>
                    <a:pt x="44" y="1"/>
                    <a:pt x="36" y="0"/>
                  </a:cubicBezTo>
                  <a:lnTo>
                    <a:pt x="0" y="0"/>
                  </a:lnTo>
                  <a:lnTo>
                    <a:pt x="0" y="1172"/>
                  </a:lnTo>
                  <a:lnTo>
                    <a:pt x="384" y="1172"/>
                  </a:lnTo>
                  <a:cubicBezTo>
                    <a:pt x="401" y="1131"/>
                    <a:pt x="427" y="1054"/>
                    <a:pt x="437" y="94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gradFill>
                  <a:gsLst>
                    <a:gs pos="100000">
                      <a:srgbClr val="0070C0"/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791F082-2F44-BBB1-9AAA-8C376400A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338" y="4344988"/>
              <a:ext cx="376238" cy="2101850"/>
            </a:xfrm>
            <a:custGeom>
              <a:avLst/>
              <a:gdLst>
                <a:gd name="T0" fmla="*/ 31 w 995"/>
                <a:gd name="T1" fmla="*/ 230 h 5574"/>
                <a:gd name="T2" fmla="*/ 55 w 995"/>
                <a:gd name="T3" fmla="*/ 1515 h 5574"/>
                <a:gd name="T4" fmla="*/ 66 w 995"/>
                <a:gd name="T5" fmla="*/ 2479 h 5574"/>
                <a:gd name="T6" fmla="*/ 125 w 995"/>
                <a:gd name="T7" fmla="*/ 3525 h 5574"/>
                <a:gd name="T8" fmla="*/ 129 w 995"/>
                <a:gd name="T9" fmla="*/ 4344 h 5574"/>
                <a:gd name="T10" fmla="*/ 99 w 995"/>
                <a:gd name="T11" fmla="*/ 4578 h 5574"/>
                <a:gd name="T12" fmla="*/ 148 w 995"/>
                <a:gd name="T13" fmla="*/ 4817 h 5574"/>
                <a:gd name="T14" fmla="*/ 150 w 995"/>
                <a:gd name="T15" fmla="*/ 5090 h 5574"/>
                <a:gd name="T16" fmla="*/ 157 w 995"/>
                <a:gd name="T17" fmla="*/ 5377 h 5574"/>
                <a:gd name="T18" fmla="*/ 207 w 995"/>
                <a:gd name="T19" fmla="*/ 5535 h 5574"/>
                <a:gd name="T20" fmla="*/ 304 w 995"/>
                <a:gd name="T21" fmla="*/ 5564 h 5574"/>
                <a:gd name="T22" fmla="*/ 324 w 995"/>
                <a:gd name="T23" fmla="*/ 5436 h 5574"/>
                <a:gd name="T24" fmla="*/ 344 w 995"/>
                <a:gd name="T25" fmla="*/ 5437 h 5574"/>
                <a:gd name="T26" fmla="*/ 396 w 995"/>
                <a:gd name="T27" fmla="*/ 5560 h 5574"/>
                <a:gd name="T28" fmla="*/ 447 w 995"/>
                <a:gd name="T29" fmla="*/ 5513 h 5574"/>
                <a:gd name="T30" fmla="*/ 499 w 995"/>
                <a:gd name="T31" fmla="*/ 5517 h 5574"/>
                <a:gd name="T32" fmla="*/ 521 w 995"/>
                <a:gd name="T33" fmla="*/ 5472 h 5574"/>
                <a:gd name="T34" fmla="*/ 595 w 995"/>
                <a:gd name="T35" fmla="*/ 5420 h 5574"/>
                <a:gd name="T36" fmla="*/ 602 w 995"/>
                <a:gd name="T37" fmla="*/ 5020 h 5574"/>
                <a:gd name="T38" fmla="*/ 543 w 995"/>
                <a:gd name="T39" fmla="*/ 4734 h 5574"/>
                <a:gd name="T40" fmla="*/ 530 w 995"/>
                <a:gd name="T41" fmla="*/ 4332 h 5574"/>
                <a:gd name="T42" fmla="*/ 517 w 995"/>
                <a:gd name="T43" fmla="*/ 4093 h 5574"/>
                <a:gd name="T44" fmla="*/ 608 w 995"/>
                <a:gd name="T45" fmla="*/ 3663 h 5574"/>
                <a:gd name="T46" fmla="*/ 880 w 995"/>
                <a:gd name="T47" fmla="*/ 727 h 5574"/>
                <a:gd name="T48" fmla="*/ 976 w 995"/>
                <a:gd name="T49" fmla="*/ 0 h 5574"/>
                <a:gd name="T50" fmla="*/ 0 w 995"/>
                <a:gd name="T51" fmla="*/ 0 h 5574"/>
                <a:gd name="T52" fmla="*/ 31 w 995"/>
                <a:gd name="T53" fmla="*/ 230 h 5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95" h="5574">
                  <a:moveTo>
                    <a:pt x="31" y="230"/>
                  </a:moveTo>
                  <a:cubicBezTo>
                    <a:pt x="87" y="684"/>
                    <a:pt x="44" y="1000"/>
                    <a:pt x="55" y="1515"/>
                  </a:cubicBezTo>
                  <a:cubicBezTo>
                    <a:pt x="68" y="1952"/>
                    <a:pt x="175" y="1638"/>
                    <a:pt x="66" y="2479"/>
                  </a:cubicBezTo>
                  <a:cubicBezTo>
                    <a:pt x="17" y="3000"/>
                    <a:pt x="72" y="3022"/>
                    <a:pt x="125" y="3525"/>
                  </a:cubicBezTo>
                  <a:cubicBezTo>
                    <a:pt x="184" y="4136"/>
                    <a:pt x="176" y="4082"/>
                    <a:pt x="129" y="4344"/>
                  </a:cubicBezTo>
                  <a:cubicBezTo>
                    <a:pt x="110" y="4466"/>
                    <a:pt x="148" y="4368"/>
                    <a:pt x="99" y="4578"/>
                  </a:cubicBezTo>
                  <a:cubicBezTo>
                    <a:pt x="104" y="4668"/>
                    <a:pt x="145" y="4690"/>
                    <a:pt x="148" y="4817"/>
                  </a:cubicBezTo>
                  <a:cubicBezTo>
                    <a:pt x="156" y="5110"/>
                    <a:pt x="164" y="4968"/>
                    <a:pt x="150" y="5090"/>
                  </a:cubicBezTo>
                  <a:cubicBezTo>
                    <a:pt x="113" y="5327"/>
                    <a:pt x="155" y="5359"/>
                    <a:pt x="157" y="5377"/>
                  </a:cubicBezTo>
                  <a:cubicBezTo>
                    <a:pt x="166" y="5467"/>
                    <a:pt x="154" y="5482"/>
                    <a:pt x="207" y="5535"/>
                  </a:cubicBezTo>
                  <a:cubicBezTo>
                    <a:pt x="239" y="5566"/>
                    <a:pt x="246" y="5574"/>
                    <a:pt x="304" y="5564"/>
                  </a:cubicBezTo>
                  <a:cubicBezTo>
                    <a:pt x="379" y="5557"/>
                    <a:pt x="333" y="5460"/>
                    <a:pt x="324" y="5436"/>
                  </a:cubicBezTo>
                  <a:cubicBezTo>
                    <a:pt x="331" y="5436"/>
                    <a:pt x="337" y="5436"/>
                    <a:pt x="344" y="5437"/>
                  </a:cubicBezTo>
                  <a:cubicBezTo>
                    <a:pt x="351" y="5474"/>
                    <a:pt x="359" y="5572"/>
                    <a:pt x="396" y="5560"/>
                  </a:cubicBezTo>
                  <a:cubicBezTo>
                    <a:pt x="408" y="5557"/>
                    <a:pt x="436" y="5557"/>
                    <a:pt x="447" y="5513"/>
                  </a:cubicBezTo>
                  <a:cubicBezTo>
                    <a:pt x="463" y="5525"/>
                    <a:pt x="463" y="5528"/>
                    <a:pt x="499" y="5517"/>
                  </a:cubicBezTo>
                  <a:cubicBezTo>
                    <a:pt x="510" y="5504"/>
                    <a:pt x="526" y="5490"/>
                    <a:pt x="521" y="5472"/>
                  </a:cubicBezTo>
                  <a:cubicBezTo>
                    <a:pt x="553" y="5490"/>
                    <a:pt x="585" y="5479"/>
                    <a:pt x="595" y="5420"/>
                  </a:cubicBezTo>
                  <a:cubicBezTo>
                    <a:pt x="708" y="5422"/>
                    <a:pt x="628" y="5126"/>
                    <a:pt x="602" y="5020"/>
                  </a:cubicBezTo>
                  <a:cubicBezTo>
                    <a:pt x="581" y="4804"/>
                    <a:pt x="581" y="4918"/>
                    <a:pt x="543" y="4734"/>
                  </a:cubicBezTo>
                  <a:cubicBezTo>
                    <a:pt x="484" y="4398"/>
                    <a:pt x="535" y="4516"/>
                    <a:pt x="530" y="4332"/>
                  </a:cubicBezTo>
                  <a:cubicBezTo>
                    <a:pt x="531" y="4258"/>
                    <a:pt x="500" y="4256"/>
                    <a:pt x="517" y="4093"/>
                  </a:cubicBezTo>
                  <a:cubicBezTo>
                    <a:pt x="533" y="4006"/>
                    <a:pt x="524" y="4057"/>
                    <a:pt x="608" y="3663"/>
                  </a:cubicBezTo>
                  <a:cubicBezTo>
                    <a:pt x="995" y="1722"/>
                    <a:pt x="638" y="2937"/>
                    <a:pt x="880" y="727"/>
                  </a:cubicBezTo>
                  <a:cubicBezTo>
                    <a:pt x="919" y="380"/>
                    <a:pt x="951" y="161"/>
                    <a:pt x="976" y="0"/>
                  </a:cubicBezTo>
                  <a:lnTo>
                    <a:pt x="0" y="0"/>
                  </a:lnTo>
                  <a:cubicBezTo>
                    <a:pt x="11" y="77"/>
                    <a:pt x="22" y="153"/>
                    <a:pt x="31" y="230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CF8CECD-AC10-6E52-3124-96269F6A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4251" y="2276476"/>
              <a:ext cx="984250" cy="2068513"/>
            </a:xfrm>
            <a:custGeom>
              <a:avLst/>
              <a:gdLst>
                <a:gd name="T0" fmla="*/ 1192 w 2608"/>
                <a:gd name="T1" fmla="*/ 4503 h 5483"/>
                <a:gd name="T2" fmla="*/ 971 w 2608"/>
                <a:gd name="T3" fmla="*/ 1970 h 5483"/>
                <a:gd name="T4" fmla="*/ 1157 w 2608"/>
                <a:gd name="T5" fmla="*/ 2490 h 5483"/>
                <a:gd name="T6" fmla="*/ 1308 w 2608"/>
                <a:gd name="T7" fmla="*/ 3052 h 5483"/>
                <a:gd name="T8" fmla="*/ 1414 w 2608"/>
                <a:gd name="T9" fmla="*/ 3287 h 5483"/>
                <a:gd name="T10" fmla="*/ 1785 w 2608"/>
                <a:gd name="T11" fmla="*/ 4564 h 5483"/>
                <a:gd name="T12" fmla="*/ 1840 w 2608"/>
                <a:gd name="T13" fmla="*/ 4859 h 5483"/>
                <a:gd name="T14" fmla="*/ 1845 w 2608"/>
                <a:gd name="T15" fmla="*/ 5206 h 5483"/>
                <a:gd name="T16" fmla="*/ 1906 w 2608"/>
                <a:gd name="T17" fmla="*/ 5181 h 5483"/>
                <a:gd name="T18" fmla="*/ 1951 w 2608"/>
                <a:gd name="T19" fmla="*/ 4882 h 5483"/>
                <a:gd name="T20" fmla="*/ 2089 w 2608"/>
                <a:gd name="T21" fmla="*/ 5348 h 5483"/>
                <a:gd name="T22" fmla="*/ 2137 w 2608"/>
                <a:gd name="T23" fmla="*/ 5332 h 5483"/>
                <a:gd name="T24" fmla="*/ 2117 w 2608"/>
                <a:gd name="T25" fmla="*/ 5130 h 5483"/>
                <a:gd name="T26" fmla="*/ 2090 w 2608"/>
                <a:gd name="T27" fmla="*/ 4889 h 5483"/>
                <a:gd name="T28" fmla="*/ 2157 w 2608"/>
                <a:gd name="T29" fmla="*/ 5003 h 5483"/>
                <a:gd name="T30" fmla="*/ 2234 w 2608"/>
                <a:gd name="T31" fmla="*/ 5218 h 5483"/>
                <a:gd name="T32" fmla="*/ 2322 w 2608"/>
                <a:gd name="T33" fmla="*/ 5166 h 5483"/>
                <a:gd name="T34" fmla="*/ 2283 w 2608"/>
                <a:gd name="T35" fmla="*/ 5014 h 5483"/>
                <a:gd name="T36" fmla="*/ 2249 w 2608"/>
                <a:gd name="T37" fmla="*/ 4841 h 5483"/>
                <a:gd name="T38" fmla="*/ 2432 w 2608"/>
                <a:gd name="T39" fmla="*/ 5141 h 5483"/>
                <a:gd name="T40" fmla="*/ 2469 w 2608"/>
                <a:gd name="T41" fmla="*/ 5175 h 5483"/>
                <a:gd name="T42" fmla="*/ 2493 w 2608"/>
                <a:gd name="T43" fmla="*/ 5174 h 5483"/>
                <a:gd name="T44" fmla="*/ 2359 w 2608"/>
                <a:gd name="T45" fmla="*/ 4758 h 5483"/>
                <a:gd name="T46" fmla="*/ 2335 w 2608"/>
                <a:gd name="T47" fmla="*/ 4579 h 5483"/>
                <a:gd name="T48" fmla="*/ 2421 w 2608"/>
                <a:gd name="T49" fmla="*/ 4685 h 5483"/>
                <a:gd name="T50" fmla="*/ 2544 w 2608"/>
                <a:gd name="T51" fmla="*/ 4751 h 5483"/>
                <a:gd name="T52" fmla="*/ 2582 w 2608"/>
                <a:gd name="T53" fmla="*/ 4740 h 5483"/>
                <a:gd name="T54" fmla="*/ 2430 w 2608"/>
                <a:gd name="T55" fmla="*/ 4482 h 5483"/>
                <a:gd name="T56" fmla="*/ 2174 w 2608"/>
                <a:gd name="T57" fmla="*/ 4304 h 5483"/>
                <a:gd name="T58" fmla="*/ 2045 w 2608"/>
                <a:gd name="T59" fmla="*/ 4037 h 5483"/>
                <a:gd name="T60" fmla="*/ 1654 w 2608"/>
                <a:gd name="T61" fmla="*/ 2503 h 5483"/>
                <a:gd name="T62" fmla="*/ 1531 w 2608"/>
                <a:gd name="T63" fmla="*/ 2120 h 5483"/>
                <a:gd name="T64" fmla="*/ 1409 w 2608"/>
                <a:gd name="T65" fmla="*/ 1087 h 5483"/>
                <a:gd name="T66" fmla="*/ 861 w 2608"/>
                <a:gd name="T67" fmla="*/ 635 h 5483"/>
                <a:gd name="T68" fmla="*/ 457 w 2608"/>
                <a:gd name="T69" fmla="*/ 484 h 5483"/>
                <a:gd name="T70" fmla="*/ 367 w 2608"/>
                <a:gd name="T71" fmla="*/ 35 h 5483"/>
                <a:gd name="T72" fmla="*/ 384 w 2608"/>
                <a:gd name="T73" fmla="*/ 0 h 5483"/>
                <a:gd name="T74" fmla="*/ 0 w 2608"/>
                <a:gd name="T75" fmla="*/ 0 h 5483"/>
                <a:gd name="T76" fmla="*/ 0 w 2608"/>
                <a:gd name="T77" fmla="*/ 4649 h 5483"/>
                <a:gd name="T78" fmla="*/ 112 w 2608"/>
                <a:gd name="T79" fmla="*/ 5075 h 5483"/>
                <a:gd name="T80" fmla="*/ 173 w 2608"/>
                <a:gd name="T81" fmla="*/ 5483 h 5483"/>
                <a:gd name="T82" fmla="*/ 1149 w 2608"/>
                <a:gd name="T83" fmla="*/ 5483 h 5483"/>
                <a:gd name="T84" fmla="*/ 1192 w 2608"/>
                <a:gd name="T85" fmla="*/ 4503 h 5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08" h="5483">
                  <a:moveTo>
                    <a:pt x="1192" y="4503"/>
                  </a:moveTo>
                  <a:cubicBezTo>
                    <a:pt x="1046" y="2559"/>
                    <a:pt x="622" y="3747"/>
                    <a:pt x="971" y="1970"/>
                  </a:cubicBezTo>
                  <a:cubicBezTo>
                    <a:pt x="1033" y="2126"/>
                    <a:pt x="1155" y="2483"/>
                    <a:pt x="1157" y="2490"/>
                  </a:cubicBezTo>
                  <a:cubicBezTo>
                    <a:pt x="1263" y="2779"/>
                    <a:pt x="1233" y="2889"/>
                    <a:pt x="1308" y="3052"/>
                  </a:cubicBezTo>
                  <a:cubicBezTo>
                    <a:pt x="1373" y="3209"/>
                    <a:pt x="1414" y="3287"/>
                    <a:pt x="1414" y="3287"/>
                  </a:cubicBezTo>
                  <a:cubicBezTo>
                    <a:pt x="1921" y="4665"/>
                    <a:pt x="1753" y="4216"/>
                    <a:pt x="1785" y="4564"/>
                  </a:cubicBezTo>
                  <a:cubicBezTo>
                    <a:pt x="1806" y="4748"/>
                    <a:pt x="1840" y="4859"/>
                    <a:pt x="1840" y="4859"/>
                  </a:cubicBezTo>
                  <a:cubicBezTo>
                    <a:pt x="1846" y="4973"/>
                    <a:pt x="1815" y="5135"/>
                    <a:pt x="1845" y="5206"/>
                  </a:cubicBezTo>
                  <a:cubicBezTo>
                    <a:pt x="1849" y="5218"/>
                    <a:pt x="1885" y="5256"/>
                    <a:pt x="1906" y="5181"/>
                  </a:cubicBezTo>
                  <a:cubicBezTo>
                    <a:pt x="1919" y="5140"/>
                    <a:pt x="1923" y="4915"/>
                    <a:pt x="1951" y="4882"/>
                  </a:cubicBezTo>
                  <a:cubicBezTo>
                    <a:pt x="1992" y="4908"/>
                    <a:pt x="2009" y="5274"/>
                    <a:pt x="2089" y="5348"/>
                  </a:cubicBezTo>
                  <a:cubicBezTo>
                    <a:pt x="2104" y="5357"/>
                    <a:pt x="2137" y="5348"/>
                    <a:pt x="2137" y="5332"/>
                  </a:cubicBezTo>
                  <a:cubicBezTo>
                    <a:pt x="2141" y="5197"/>
                    <a:pt x="2137" y="5297"/>
                    <a:pt x="2117" y="5130"/>
                  </a:cubicBezTo>
                  <a:cubicBezTo>
                    <a:pt x="2092" y="4912"/>
                    <a:pt x="2085" y="4908"/>
                    <a:pt x="2090" y="4889"/>
                  </a:cubicBezTo>
                  <a:cubicBezTo>
                    <a:pt x="2122" y="4867"/>
                    <a:pt x="2147" y="4978"/>
                    <a:pt x="2157" y="5003"/>
                  </a:cubicBezTo>
                  <a:cubicBezTo>
                    <a:pt x="2160" y="5012"/>
                    <a:pt x="2231" y="5206"/>
                    <a:pt x="2234" y="5218"/>
                  </a:cubicBezTo>
                  <a:cubicBezTo>
                    <a:pt x="2275" y="5362"/>
                    <a:pt x="2400" y="5399"/>
                    <a:pt x="2322" y="5166"/>
                  </a:cubicBezTo>
                  <a:cubicBezTo>
                    <a:pt x="2322" y="5166"/>
                    <a:pt x="2311" y="5114"/>
                    <a:pt x="2283" y="5014"/>
                  </a:cubicBezTo>
                  <a:cubicBezTo>
                    <a:pt x="2236" y="4859"/>
                    <a:pt x="2224" y="4843"/>
                    <a:pt x="2249" y="4841"/>
                  </a:cubicBezTo>
                  <a:cubicBezTo>
                    <a:pt x="2298" y="4879"/>
                    <a:pt x="2371" y="5063"/>
                    <a:pt x="2432" y="5141"/>
                  </a:cubicBezTo>
                  <a:cubicBezTo>
                    <a:pt x="2443" y="5155"/>
                    <a:pt x="2458" y="5163"/>
                    <a:pt x="2469" y="5175"/>
                  </a:cubicBezTo>
                  <a:cubicBezTo>
                    <a:pt x="2476" y="5181"/>
                    <a:pt x="2486" y="5177"/>
                    <a:pt x="2493" y="5174"/>
                  </a:cubicBezTo>
                  <a:cubicBezTo>
                    <a:pt x="2561" y="5137"/>
                    <a:pt x="2396" y="4871"/>
                    <a:pt x="2359" y="4758"/>
                  </a:cubicBezTo>
                  <a:cubicBezTo>
                    <a:pt x="2351" y="4735"/>
                    <a:pt x="2321" y="4595"/>
                    <a:pt x="2335" y="4579"/>
                  </a:cubicBezTo>
                  <a:cubicBezTo>
                    <a:pt x="2395" y="4628"/>
                    <a:pt x="2390" y="4649"/>
                    <a:pt x="2421" y="4685"/>
                  </a:cubicBezTo>
                  <a:cubicBezTo>
                    <a:pt x="2447" y="4714"/>
                    <a:pt x="2505" y="4758"/>
                    <a:pt x="2544" y="4751"/>
                  </a:cubicBezTo>
                  <a:cubicBezTo>
                    <a:pt x="2557" y="4760"/>
                    <a:pt x="2575" y="4753"/>
                    <a:pt x="2582" y="4740"/>
                  </a:cubicBezTo>
                  <a:cubicBezTo>
                    <a:pt x="2608" y="4691"/>
                    <a:pt x="2498" y="4638"/>
                    <a:pt x="2430" y="4482"/>
                  </a:cubicBezTo>
                  <a:cubicBezTo>
                    <a:pt x="2425" y="4471"/>
                    <a:pt x="2326" y="4364"/>
                    <a:pt x="2174" y="4304"/>
                  </a:cubicBezTo>
                  <a:cubicBezTo>
                    <a:pt x="2139" y="4289"/>
                    <a:pt x="2139" y="4325"/>
                    <a:pt x="2045" y="4037"/>
                  </a:cubicBezTo>
                  <a:cubicBezTo>
                    <a:pt x="1839" y="3482"/>
                    <a:pt x="2002" y="3176"/>
                    <a:pt x="1654" y="2503"/>
                  </a:cubicBezTo>
                  <a:cubicBezTo>
                    <a:pt x="1601" y="2394"/>
                    <a:pt x="1578" y="2313"/>
                    <a:pt x="1531" y="2120"/>
                  </a:cubicBezTo>
                  <a:cubicBezTo>
                    <a:pt x="1337" y="1322"/>
                    <a:pt x="1485" y="1425"/>
                    <a:pt x="1409" y="1087"/>
                  </a:cubicBezTo>
                  <a:cubicBezTo>
                    <a:pt x="1272" y="605"/>
                    <a:pt x="1022" y="633"/>
                    <a:pt x="861" y="635"/>
                  </a:cubicBezTo>
                  <a:cubicBezTo>
                    <a:pt x="732" y="638"/>
                    <a:pt x="516" y="546"/>
                    <a:pt x="457" y="484"/>
                  </a:cubicBezTo>
                  <a:cubicBezTo>
                    <a:pt x="376" y="397"/>
                    <a:pt x="320" y="327"/>
                    <a:pt x="367" y="35"/>
                  </a:cubicBezTo>
                  <a:cubicBezTo>
                    <a:pt x="367" y="35"/>
                    <a:pt x="374" y="23"/>
                    <a:pt x="384" y="0"/>
                  </a:cubicBezTo>
                  <a:lnTo>
                    <a:pt x="0" y="0"/>
                  </a:lnTo>
                  <a:lnTo>
                    <a:pt x="0" y="4649"/>
                  </a:lnTo>
                  <a:cubicBezTo>
                    <a:pt x="97" y="4696"/>
                    <a:pt x="101" y="4985"/>
                    <a:pt x="112" y="5075"/>
                  </a:cubicBezTo>
                  <a:cubicBezTo>
                    <a:pt x="130" y="5212"/>
                    <a:pt x="152" y="5347"/>
                    <a:pt x="173" y="5483"/>
                  </a:cubicBezTo>
                  <a:lnTo>
                    <a:pt x="1149" y="5483"/>
                  </a:lnTo>
                  <a:cubicBezTo>
                    <a:pt x="1204" y="5125"/>
                    <a:pt x="1222" y="5057"/>
                    <a:pt x="1192" y="450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54BC4D5-3976-848A-8438-28F5C8750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1" y="2998788"/>
              <a:ext cx="984250" cy="2389188"/>
            </a:xfrm>
            <a:custGeom>
              <a:avLst/>
              <a:gdLst>
                <a:gd name="T0" fmla="*/ 2369 w 2608"/>
                <a:gd name="T1" fmla="*/ 6045 h 6333"/>
                <a:gd name="T2" fmla="*/ 2380 w 2608"/>
                <a:gd name="T3" fmla="*/ 5081 h 6333"/>
                <a:gd name="T4" fmla="*/ 2404 w 2608"/>
                <a:gd name="T5" fmla="*/ 3796 h 6333"/>
                <a:gd name="T6" fmla="*/ 2489 w 2608"/>
                <a:gd name="T7" fmla="*/ 3238 h 6333"/>
                <a:gd name="T8" fmla="*/ 2606 w 2608"/>
                <a:gd name="T9" fmla="*/ 2731 h 6333"/>
                <a:gd name="T10" fmla="*/ 2608 w 2608"/>
                <a:gd name="T11" fmla="*/ 2732 h 6333"/>
                <a:gd name="T12" fmla="*/ 2608 w 2608"/>
                <a:gd name="T13" fmla="*/ 0 h 6333"/>
                <a:gd name="T14" fmla="*/ 1124 w 2608"/>
                <a:gd name="T15" fmla="*/ 0 h 6333"/>
                <a:gd name="T16" fmla="*/ 1077 w 2608"/>
                <a:gd name="T17" fmla="*/ 203 h 6333"/>
                <a:gd name="T18" fmla="*/ 954 w 2608"/>
                <a:gd name="T19" fmla="*/ 586 h 6333"/>
                <a:gd name="T20" fmla="*/ 563 w 2608"/>
                <a:gd name="T21" fmla="*/ 2120 h 6333"/>
                <a:gd name="T22" fmla="*/ 434 w 2608"/>
                <a:gd name="T23" fmla="*/ 2387 h 6333"/>
                <a:gd name="T24" fmla="*/ 178 w 2608"/>
                <a:gd name="T25" fmla="*/ 2565 h 6333"/>
                <a:gd name="T26" fmla="*/ 26 w 2608"/>
                <a:gd name="T27" fmla="*/ 2823 h 6333"/>
                <a:gd name="T28" fmla="*/ 64 w 2608"/>
                <a:gd name="T29" fmla="*/ 2834 h 6333"/>
                <a:gd name="T30" fmla="*/ 187 w 2608"/>
                <a:gd name="T31" fmla="*/ 2768 h 6333"/>
                <a:gd name="T32" fmla="*/ 273 w 2608"/>
                <a:gd name="T33" fmla="*/ 2662 h 6333"/>
                <a:gd name="T34" fmla="*/ 250 w 2608"/>
                <a:gd name="T35" fmla="*/ 2841 h 6333"/>
                <a:gd name="T36" fmla="*/ 115 w 2608"/>
                <a:gd name="T37" fmla="*/ 3257 h 6333"/>
                <a:gd name="T38" fmla="*/ 139 w 2608"/>
                <a:gd name="T39" fmla="*/ 3258 h 6333"/>
                <a:gd name="T40" fmla="*/ 176 w 2608"/>
                <a:gd name="T41" fmla="*/ 3224 h 6333"/>
                <a:gd name="T42" fmla="*/ 359 w 2608"/>
                <a:gd name="T43" fmla="*/ 2924 h 6333"/>
                <a:gd name="T44" fmla="*/ 325 w 2608"/>
                <a:gd name="T45" fmla="*/ 3097 h 6333"/>
                <a:gd name="T46" fmla="*/ 286 w 2608"/>
                <a:gd name="T47" fmla="*/ 3249 h 6333"/>
                <a:gd name="T48" fmla="*/ 374 w 2608"/>
                <a:gd name="T49" fmla="*/ 3301 h 6333"/>
                <a:gd name="T50" fmla="*/ 451 w 2608"/>
                <a:gd name="T51" fmla="*/ 3086 h 6333"/>
                <a:gd name="T52" fmla="*/ 518 w 2608"/>
                <a:gd name="T53" fmla="*/ 2972 h 6333"/>
                <a:gd name="T54" fmla="*/ 491 w 2608"/>
                <a:gd name="T55" fmla="*/ 3213 h 6333"/>
                <a:gd name="T56" fmla="*/ 471 w 2608"/>
                <a:gd name="T57" fmla="*/ 3415 h 6333"/>
                <a:gd name="T58" fmla="*/ 519 w 2608"/>
                <a:gd name="T59" fmla="*/ 3431 h 6333"/>
                <a:gd name="T60" fmla="*/ 657 w 2608"/>
                <a:gd name="T61" fmla="*/ 2965 h 6333"/>
                <a:gd name="T62" fmla="*/ 702 w 2608"/>
                <a:gd name="T63" fmla="*/ 3264 h 6333"/>
                <a:gd name="T64" fmla="*/ 763 w 2608"/>
                <a:gd name="T65" fmla="*/ 3289 h 6333"/>
                <a:gd name="T66" fmla="*/ 768 w 2608"/>
                <a:gd name="T67" fmla="*/ 2942 h 6333"/>
                <a:gd name="T68" fmla="*/ 823 w 2608"/>
                <a:gd name="T69" fmla="*/ 2647 h 6333"/>
                <a:gd name="T70" fmla="*/ 1194 w 2608"/>
                <a:gd name="T71" fmla="*/ 1370 h 6333"/>
                <a:gd name="T72" fmla="*/ 1300 w 2608"/>
                <a:gd name="T73" fmla="*/ 1135 h 6333"/>
                <a:gd name="T74" fmla="*/ 1451 w 2608"/>
                <a:gd name="T75" fmla="*/ 573 h 6333"/>
                <a:gd name="T76" fmla="*/ 1637 w 2608"/>
                <a:gd name="T77" fmla="*/ 53 h 6333"/>
                <a:gd name="T78" fmla="*/ 1416 w 2608"/>
                <a:gd name="T79" fmla="*/ 2586 h 6333"/>
                <a:gd name="T80" fmla="*/ 1555 w 2608"/>
                <a:gd name="T81" fmla="*/ 4293 h 6333"/>
                <a:gd name="T82" fmla="*/ 1665 w 2608"/>
                <a:gd name="T83" fmla="*/ 6333 h 6333"/>
                <a:gd name="T84" fmla="*/ 2388 w 2608"/>
                <a:gd name="T85" fmla="*/ 6333 h 6333"/>
                <a:gd name="T86" fmla="*/ 2369 w 2608"/>
                <a:gd name="T87" fmla="*/ 6045 h 6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08" h="6333">
                  <a:moveTo>
                    <a:pt x="2369" y="6045"/>
                  </a:moveTo>
                  <a:cubicBezTo>
                    <a:pt x="2260" y="5204"/>
                    <a:pt x="2367" y="5518"/>
                    <a:pt x="2380" y="5081"/>
                  </a:cubicBezTo>
                  <a:cubicBezTo>
                    <a:pt x="2392" y="4566"/>
                    <a:pt x="2348" y="4250"/>
                    <a:pt x="2404" y="3796"/>
                  </a:cubicBezTo>
                  <a:cubicBezTo>
                    <a:pt x="2427" y="3609"/>
                    <a:pt x="2468" y="3425"/>
                    <a:pt x="2489" y="3238"/>
                  </a:cubicBezTo>
                  <a:cubicBezTo>
                    <a:pt x="2504" y="3095"/>
                    <a:pt x="2515" y="2846"/>
                    <a:pt x="2606" y="2731"/>
                  </a:cubicBezTo>
                  <a:cubicBezTo>
                    <a:pt x="2606" y="2731"/>
                    <a:pt x="2607" y="2732"/>
                    <a:pt x="2608" y="2732"/>
                  </a:cubicBezTo>
                  <a:lnTo>
                    <a:pt x="2608" y="0"/>
                  </a:lnTo>
                  <a:lnTo>
                    <a:pt x="1124" y="0"/>
                  </a:lnTo>
                  <a:cubicBezTo>
                    <a:pt x="1111" y="60"/>
                    <a:pt x="1096" y="128"/>
                    <a:pt x="1077" y="203"/>
                  </a:cubicBezTo>
                  <a:cubicBezTo>
                    <a:pt x="1030" y="396"/>
                    <a:pt x="1007" y="477"/>
                    <a:pt x="954" y="586"/>
                  </a:cubicBezTo>
                  <a:cubicBezTo>
                    <a:pt x="607" y="1259"/>
                    <a:pt x="769" y="1565"/>
                    <a:pt x="563" y="2120"/>
                  </a:cubicBezTo>
                  <a:cubicBezTo>
                    <a:pt x="469" y="2408"/>
                    <a:pt x="469" y="2372"/>
                    <a:pt x="434" y="2387"/>
                  </a:cubicBezTo>
                  <a:cubicBezTo>
                    <a:pt x="282" y="2447"/>
                    <a:pt x="183" y="2554"/>
                    <a:pt x="178" y="2565"/>
                  </a:cubicBezTo>
                  <a:cubicBezTo>
                    <a:pt x="110" y="2721"/>
                    <a:pt x="0" y="2774"/>
                    <a:pt x="26" y="2823"/>
                  </a:cubicBezTo>
                  <a:cubicBezTo>
                    <a:pt x="33" y="2836"/>
                    <a:pt x="51" y="2843"/>
                    <a:pt x="64" y="2834"/>
                  </a:cubicBezTo>
                  <a:cubicBezTo>
                    <a:pt x="103" y="2841"/>
                    <a:pt x="161" y="2797"/>
                    <a:pt x="187" y="2768"/>
                  </a:cubicBezTo>
                  <a:cubicBezTo>
                    <a:pt x="218" y="2732"/>
                    <a:pt x="213" y="2711"/>
                    <a:pt x="273" y="2662"/>
                  </a:cubicBezTo>
                  <a:cubicBezTo>
                    <a:pt x="287" y="2678"/>
                    <a:pt x="257" y="2818"/>
                    <a:pt x="250" y="2841"/>
                  </a:cubicBezTo>
                  <a:cubicBezTo>
                    <a:pt x="212" y="2954"/>
                    <a:pt x="47" y="3220"/>
                    <a:pt x="115" y="3257"/>
                  </a:cubicBezTo>
                  <a:cubicBezTo>
                    <a:pt x="122" y="3260"/>
                    <a:pt x="132" y="3264"/>
                    <a:pt x="139" y="3258"/>
                  </a:cubicBezTo>
                  <a:cubicBezTo>
                    <a:pt x="151" y="3246"/>
                    <a:pt x="166" y="3238"/>
                    <a:pt x="176" y="3224"/>
                  </a:cubicBezTo>
                  <a:cubicBezTo>
                    <a:pt x="237" y="3146"/>
                    <a:pt x="310" y="2962"/>
                    <a:pt x="359" y="2924"/>
                  </a:cubicBezTo>
                  <a:cubicBezTo>
                    <a:pt x="384" y="2926"/>
                    <a:pt x="372" y="2942"/>
                    <a:pt x="325" y="3097"/>
                  </a:cubicBezTo>
                  <a:cubicBezTo>
                    <a:pt x="297" y="3197"/>
                    <a:pt x="286" y="3249"/>
                    <a:pt x="286" y="3249"/>
                  </a:cubicBezTo>
                  <a:cubicBezTo>
                    <a:pt x="209" y="3482"/>
                    <a:pt x="334" y="3445"/>
                    <a:pt x="374" y="3301"/>
                  </a:cubicBezTo>
                  <a:cubicBezTo>
                    <a:pt x="377" y="3289"/>
                    <a:pt x="448" y="3095"/>
                    <a:pt x="451" y="3086"/>
                  </a:cubicBezTo>
                  <a:cubicBezTo>
                    <a:pt x="461" y="3061"/>
                    <a:pt x="486" y="2950"/>
                    <a:pt x="518" y="2972"/>
                  </a:cubicBezTo>
                  <a:cubicBezTo>
                    <a:pt x="523" y="2991"/>
                    <a:pt x="516" y="2995"/>
                    <a:pt x="491" y="3213"/>
                  </a:cubicBezTo>
                  <a:cubicBezTo>
                    <a:pt x="472" y="3380"/>
                    <a:pt x="467" y="3280"/>
                    <a:pt x="471" y="3415"/>
                  </a:cubicBezTo>
                  <a:cubicBezTo>
                    <a:pt x="471" y="3431"/>
                    <a:pt x="505" y="3440"/>
                    <a:pt x="519" y="3431"/>
                  </a:cubicBezTo>
                  <a:cubicBezTo>
                    <a:pt x="599" y="3357"/>
                    <a:pt x="616" y="2991"/>
                    <a:pt x="657" y="2965"/>
                  </a:cubicBezTo>
                  <a:cubicBezTo>
                    <a:pt x="685" y="2998"/>
                    <a:pt x="689" y="3223"/>
                    <a:pt x="702" y="3264"/>
                  </a:cubicBezTo>
                  <a:cubicBezTo>
                    <a:pt x="723" y="3339"/>
                    <a:pt x="759" y="3301"/>
                    <a:pt x="763" y="3289"/>
                  </a:cubicBezTo>
                  <a:cubicBezTo>
                    <a:pt x="793" y="3218"/>
                    <a:pt x="762" y="3056"/>
                    <a:pt x="768" y="2942"/>
                  </a:cubicBezTo>
                  <a:cubicBezTo>
                    <a:pt x="768" y="2942"/>
                    <a:pt x="802" y="2831"/>
                    <a:pt x="823" y="2647"/>
                  </a:cubicBezTo>
                  <a:cubicBezTo>
                    <a:pt x="855" y="2299"/>
                    <a:pt x="687" y="2748"/>
                    <a:pt x="1194" y="1370"/>
                  </a:cubicBezTo>
                  <a:cubicBezTo>
                    <a:pt x="1194" y="1370"/>
                    <a:pt x="1235" y="1292"/>
                    <a:pt x="1300" y="1135"/>
                  </a:cubicBezTo>
                  <a:cubicBezTo>
                    <a:pt x="1375" y="972"/>
                    <a:pt x="1346" y="862"/>
                    <a:pt x="1451" y="573"/>
                  </a:cubicBezTo>
                  <a:cubicBezTo>
                    <a:pt x="1454" y="566"/>
                    <a:pt x="1575" y="209"/>
                    <a:pt x="1637" y="53"/>
                  </a:cubicBezTo>
                  <a:cubicBezTo>
                    <a:pt x="1986" y="1830"/>
                    <a:pt x="1563" y="642"/>
                    <a:pt x="1416" y="2586"/>
                  </a:cubicBezTo>
                  <a:cubicBezTo>
                    <a:pt x="1373" y="3388"/>
                    <a:pt x="1430" y="3172"/>
                    <a:pt x="1555" y="4293"/>
                  </a:cubicBezTo>
                  <a:cubicBezTo>
                    <a:pt x="1744" y="6014"/>
                    <a:pt x="1569" y="5658"/>
                    <a:pt x="1665" y="6333"/>
                  </a:cubicBezTo>
                  <a:lnTo>
                    <a:pt x="2388" y="6333"/>
                  </a:lnTo>
                  <a:cubicBezTo>
                    <a:pt x="2386" y="6255"/>
                    <a:pt x="2380" y="6163"/>
                    <a:pt x="2369" y="6045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C60221E-ABE4-3BFF-23A0-8CEC9A3DB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8651" y="5387976"/>
              <a:ext cx="274638" cy="1058863"/>
            </a:xfrm>
            <a:custGeom>
              <a:avLst/>
              <a:gdLst>
                <a:gd name="T0" fmla="*/ 723 w 728"/>
                <a:gd name="T1" fmla="*/ 0 h 2807"/>
                <a:gd name="T2" fmla="*/ 0 w 728"/>
                <a:gd name="T3" fmla="*/ 0 h 2807"/>
                <a:gd name="T4" fmla="*/ 162 w 728"/>
                <a:gd name="T5" fmla="*/ 896 h 2807"/>
                <a:gd name="T6" fmla="*/ 253 w 728"/>
                <a:gd name="T7" fmla="*/ 1326 h 2807"/>
                <a:gd name="T8" fmla="*/ 240 w 728"/>
                <a:gd name="T9" fmla="*/ 1565 h 2807"/>
                <a:gd name="T10" fmla="*/ 227 w 728"/>
                <a:gd name="T11" fmla="*/ 1967 h 2807"/>
                <a:gd name="T12" fmla="*/ 168 w 728"/>
                <a:gd name="T13" fmla="*/ 2253 h 2807"/>
                <a:gd name="T14" fmla="*/ 175 w 728"/>
                <a:gd name="T15" fmla="*/ 2653 h 2807"/>
                <a:gd name="T16" fmla="*/ 250 w 728"/>
                <a:gd name="T17" fmla="*/ 2705 h 2807"/>
                <a:gd name="T18" fmla="*/ 271 w 728"/>
                <a:gd name="T19" fmla="*/ 2750 h 2807"/>
                <a:gd name="T20" fmla="*/ 323 w 728"/>
                <a:gd name="T21" fmla="*/ 2746 h 2807"/>
                <a:gd name="T22" fmla="*/ 374 w 728"/>
                <a:gd name="T23" fmla="*/ 2793 h 2807"/>
                <a:gd name="T24" fmla="*/ 426 w 728"/>
                <a:gd name="T25" fmla="*/ 2670 h 2807"/>
                <a:gd name="T26" fmla="*/ 446 w 728"/>
                <a:gd name="T27" fmla="*/ 2669 h 2807"/>
                <a:gd name="T28" fmla="*/ 466 w 728"/>
                <a:gd name="T29" fmla="*/ 2797 h 2807"/>
                <a:gd name="T30" fmla="*/ 563 w 728"/>
                <a:gd name="T31" fmla="*/ 2768 h 2807"/>
                <a:gd name="T32" fmla="*/ 614 w 728"/>
                <a:gd name="T33" fmla="*/ 2610 h 2807"/>
                <a:gd name="T34" fmla="*/ 620 w 728"/>
                <a:gd name="T35" fmla="*/ 2323 h 2807"/>
                <a:gd name="T36" fmla="*/ 623 w 728"/>
                <a:gd name="T37" fmla="*/ 2050 h 2807"/>
                <a:gd name="T38" fmla="*/ 672 w 728"/>
                <a:gd name="T39" fmla="*/ 1811 h 2807"/>
                <a:gd name="T40" fmla="*/ 641 w 728"/>
                <a:gd name="T41" fmla="*/ 1577 h 2807"/>
                <a:gd name="T42" fmla="*/ 645 w 728"/>
                <a:gd name="T43" fmla="*/ 758 h 2807"/>
                <a:gd name="T44" fmla="*/ 723 w 728"/>
                <a:gd name="T45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8" h="2807">
                  <a:moveTo>
                    <a:pt x="723" y="0"/>
                  </a:moveTo>
                  <a:lnTo>
                    <a:pt x="0" y="0"/>
                  </a:lnTo>
                  <a:cubicBezTo>
                    <a:pt x="27" y="192"/>
                    <a:pt x="77" y="467"/>
                    <a:pt x="162" y="896"/>
                  </a:cubicBezTo>
                  <a:cubicBezTo>
                    <a:pt x="246" y="1290"/>
                    <a:pt x="238" y="1239"/>
                    <a:pt x="253" y="1326"/>
                  </a:cubicBezTo>
                  <a:cubicBezTo>
                    <a:pt x="270" y="1489"/>
                    <a:pt x="239" y="1491"/>
                    <a:pt x="240" y="1565"/>
                  </a:cubicBezTo>
                  <a:cubicBezTo>
                    <a:pt x="235" y="1749"/>
                    <a:pt x="286" y="1631"/>
                    <a:pt x="227" y="1967"/>
                  </a:cubicBezTo>
                  <a:cubicBezTo>
                    <a:pt x="189" y="2151"/>
                    <a:pt x="190" y="2037"/>
                    <a:pt x="168" y="2253"/>
                  </a:cubicBezTo>
                  <a:cubicBezTo>
                    <a:pt x="142" y="2359"/>
                    <a:pt x="62" y="2655"/>
                    <a:pt x="175" y="2653"/>
                  </a:cubicBezTo>
                  <a:cubicBezTo>
                    <a:pt x="185" y="2712"/>
                    <a:pt x="217" y="2723"/>
                    <a:pt x="250" y="2705"/>
                  </a:cubicBezTo>
                  <a:cubicBezTo>
                    <a:pt x="244" y="2723"/>
                    <a:pt x="260" y="2737"/>
                    <a:pt x="271" y="2750"/>
                  </a:cubicBezTo>
                  <a:cubicBezTo>
                    <a:pt x="307" y="2761"/>
                    <a:pt x="307" y="2758"/>
                    <a:pt x="323" y="2746"/>
                  </a:cubicBezTo>
                  <a:cubicBezTo>
                    <a:pt x="334" y="2790"/>
                    <a:pt x="362" y="2790"/>
                    <a:pt x="374" y="2793"/>
                  </a:cubicBezTo>
                  <a:cubicBezTo>
                    <a:pt x="411" y="2805"/>
                    <a:pt x="419" y="2707"/>
                    <a:pt x="426" y="2670"/>
                  </a:cubicBezTo>
                  <a:cubicBezTo>
                    <a:pt x="433" y="2669"/>
                    <a:pt x="439" y="2669"/>
                    <a:pt x="446" y="2669"/>
                  </a:cubicBezTo>
                  <a:cubicBezTo>
                    <a:pt x="437" y="2693"/>
                    <a:pt x="391" y="2790"/>
                    <a:pt x="466" y="2797"/>
                  </a:cubicBezTo>
                  <a:cubicBezTo>
                    <a:pt x="524" y="2807"/>
                    <a:pt x="531" y="2799"/>
                    <a:pt x="563" y="2768"/>
                  </a:cubicBezTo>
                  <a:cubicBezTo>
                    <a:pt x="616" y="2715"/>
                    <a:pt x="604" y="2700"/>
                    <a:pt x="614" y="2610"/>
                  </a:cubicBezTo>
                  <a:cubicBezTo>
                    <a:pt x="615" y="2592"/>
                    <a:pt x="657" y="2560"/>
                    <a:pt x="620" y="2323"/>
                  </a:cubicBezTo>
                  <a:cubicBezTo>
                    <a:pt x="606" y="2201"/>
                    <a:pt x="614" y="2343"/>
                    <a:pt x="623" y="2050"/>
                  </a:cubicBezTo>
                  <a:cubicBezTo>
                    <a:pt x="625" y="1923"/>
                    <a:pt x="666" y="1901"/>
                    <a:pt x="672" y="1811"/>
                  </a:cubicBezTo>
                  <a:cubicBezTo>
                    <a:pt x="622" y="1601"/>
                    <a:pt x="660" y="1699"/>
                    <a:pt x="641" y="1577"/>
                  </a:cubicBezTo>
                  <a:cubicBezTo>
                    <a:pt x="594" y="1315"/>
                    <a:pt x="586" y="1369"/>
                    <a:pt x="645" y="758"/>
                  </a:cubicBezTo>
                  <a:cubicBezTo>
                    <a:pt x="686" y="368"/>
                    <a:pt x="728" y="267"/>
                    <a:pt x="723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B29BF0C0-3354-17E8-525F-474E7BC9BEF0}"/>
              </a:ext>
            </a:extLst>
          </p:cNvPr>
          <p:cNvSpPr txBox="1">
            <a:spLocks/>
          </p:cNvSpPr>
          <p:nvPr/>
        </p:nvSpPr>
        <p:spPr>
          <a:xfrm>
            <a:off x="1125540" y="2618050"/>
            <a:ext cx="3708396" cy="78369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chemeClr val="tx1"/>
                </a:solidFill>
              </a:rPr>
              <a:t>Diabetes.csv</a:t>
            </a:r>
            <a:r>
              <a:rPr lang="ko-KR" altLang="en-US" sz="2000" b="1" dirty="0">
                <a:solidFill>
                  <a:schemeClr val="tx1"/>
                </a:solidFill>
              </a:rPr>
              <a:t>만 이용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9CA3C095-3E84-097D-AA69-0A3098D7030A}"/>
              </a:ext>
            </a:extLst>
          </p:cNvPr>
          <p:cNvSpPr txBox="1">
            <a:spLocks/>
          </p:cNvSpPr>
          <p:nvPr/>
        </p:nvSpPr>
        <p:spPr>
          <a:xfrm>
            <a:off x="1125540" y="1829329"/>
            <a:ext cx="7848599" cy="8604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tx1"/>
                </a:solidFill>
              </a:rPr>
              <a:t>Diabetes, Hypertension and Stroke Prediction</a:t>
            </a:r>
          </a:p>
          <a:p>
            <a:pPr>
              <a:lnSpc>
                <a:spcPct val="1700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70,652 survey responses from cleaned BRFSS 2015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1BC8DE5-03B8-5EB2-FB10-83B2CFB9D7CB}"/>
              </a:ext>
            </a:extLst>
          </p:cNvPr>
          <p:cNvGrpSpPr/>
          <p:nvPr/>
        </p:nvGrpSpPr>
        <p:grpSpPr>
          <a:xfrm>
            <a:off x="1264995" y="3650984"/>
            <a:ext cx="8066332" cy="560389"/>
            <a:chOff x="6129338" y="4057759"/>
            <a:chExt cx="8066332" cy="560389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079E3DD-45DB-CA63-27E2-11D46A8A369E}"/>
                </a:ext>
              </a:extLst>
            </p:cNvPr>
            <p:cNvCxnSpPr/>
            <p:nvPr/>
          </p:nvCxnSpPr>
          <p:spPr>
            <a:xfrm>
              <a:off x="6129338" y="4342285"/>
              <a:ext cx="1191600" cy="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B96780E-9828-0964-3235-D2623542F9D3}"/>
                </a:ext>
              </a:extLst>
            </p:cNvPr>
            <p:cNvGrpSpPr/>
            <p:nvPr/>
          </p:nvGrpSpPr>
          <p:grpSpPr>
            <a:xfrm>
              <a:off x="7161657" y="4057759"/>
              <a:ext cx="560389" cy="560389"/>
              <a:chOff x="2359403" y="2773829"/>
              <a:chExt cx="554695" cy="55469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5110E5F-322D-9BAB-7CD9-C28701E58865}"/>
                  </a:ext>
                </a:extLst>
              </p:cNvPr>
              <p:cNvSpPr/>
              <p:nvPr/>
            </p:nvSpPr>
            <p:spPr>
              <a:xfrm>
                <a:off x="2359403" y="2773829"/>
                <a:ext cx="554695" cy="5546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87DB591D-F15C-5BAF-EB7E-B950AC7D3287}"/>
                  </a:ext>
                </a:extLst>
              </p:cNvPr>
              <p:cNvSpPr/>
              <p:nvPr/>
            </p:nvSpPr>
            <p:spPr>
              <a:xfrm>
                <a:off x="2415875" y="2830301"/>
                <a:ext cx="441751" cy="4417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2958FF22-FDFD-E3A5-400C-8BAE9F2B7A1B}"/>
                  </a:ext>
                </a:extLst>
              </p:cNvPr>
              <p:cNvSpPr/>
              <p:nvPr/>
            </p:nvSpPr>
            <p:spPr>
              <a:xfrm>
                <a:off x="2384911" y="2793933"/>
                <a:ext cx="499743" cy="504513"/>
              </a:xfrm>
              <a:prstGeom prst="arc">
                <a:avLst>
                  <a:gd name="adj1" fmla="val 16990815"/>
                  <a:gd name="adj2" fmla="val 4292606"/>
                </a:avLst>
              </a:prstGeom>
              <a:noFill/>
              <a:ln w="69850" cap="rnd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DE1E3C1-95DD-E190-1642-B7C7026F2394}"/>
                </a:ext>
              </a:extLst>
            </p:cNvPr>
            <p:cNvGrpSpPr/>
            <p:nvPr/>
          </p:nvGrpSpPr>
          <p:grpSpPr>
            <a:xfrm>
              <a:off x="7322349" y="4198672"/>
              <a:ext cx="240242" cy="251746"/>
              <a:chOff x="6690617" y="2320926"/>
              <a:chExt cx="862013" cy="903288"/>
            </a:xfrm>
          </p:grpSpPr>
          <p:sp>
            <p:nvSpPr>
              <p:cNvPr id="19" name="Freeform 644">
                <a:extLst>
                  <a:ext uri="{FF2B5EF4-FFF2-40B4-BE49-F238E27FC236}">
                    <a16:creationId xmlns:a16="http://schemas.microsoft.com/office/drawing/2014/main" id="{79A0AEA8-8192-61BF-172D-7539BDA8C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0617" y="2320926"/>
                <a:ext cx="862013" cy="903288"/>
              </a:xfrm>
              <a:custGeom>
                <a:avLst/>
                <a:gdLst>
                  <a:gd name="T0" fmla="*/ 669 w 759"/>
                  <a:gd name="T1" fmla="*/ 796 h 796"/>
                  <a:gd name="T2" fmla="*/ 90 w 759"/>
                  <a:gd name="T3" fmla="*/ 796 h 796"/>
                  <a:gd name="T4" fmla="*/ 12 w 759"/>
                  <a:gd name="T5" fmla="*/ 737 h 796"/>
                  <a:gd name="T6" fmla="*/ 30 w 759"/>
                  <a:gd name="T7" fmla="*/ 635 h 796"/>
                  <a:gd name="T8" fmla="*/ 258 w 759"/>
                  <a:gd name="T9" fmla="*/ 372 h 796"/>
                  <a:gd name="T10" fmla="*/ 258 w 759"/>
                  <a:gd name="T11" fmla="*/ 14 h 796"/>
                  <a:gd name="T12" fmla="*/ 272 w 759"/>
                  <a:gd name="T13" fmla="*/ 0 h 796"/>
                  <a:gd name="T14" fmla="*/ 302 w 759"/>
                  <a:gd name="T15" fmla="*/ 0 h 796"/>
                  <a:gd name="T16" fmla="*/ 316 w 759"/>
                  <a:gd name="T17" fmla="*/ 14 h 796"/>
                  <a:gd name="T18" fmla="*/ 302 w 759"/>
                  <a:gd name="T19" fmla="*/ 28 h 796"/>
                  <a:gd name="T20" fmla="*/ 286 w 759"/>
                  <a:gd name="T21" fmla="*/ 28 h 796"/>
                  <a:gd name="T22" fmla="*/ 286 w 759"/>
                  <a:gd name="T23" fmla="*/ 377 h 796"/>
                  <a:gd name="T24" fmla="*/ 283 w 759"/>
                  <a:gd name="T25" fmla="*/ 386 h 796"/>
                  <a:gd name="T26" fmla="*/ 51 w 759"/>
                  <a:gd name="T27" fmla="*/ 654 h 796"/>
                  <a:gd name="T28" fmla="*/ 39 w 759"/>
                  <a:gd name="T29" fmla="*/ 728 h 796"/>
                  <a:gd name="T30" fmla="*/ 90 w 759"/>
                  <a:gd name="T31" fmla="*/ 768 h 796"/>
                  <a:gd name="T32" fmla="*/ 669 w 759"/>
                  <a:gd name="T33" fmla="*/ 768 h 796"/>
                  <a:gd name="T34" fmla="*/ 720 w 759"/>
                  <a:gd name="T35" fmla="*/ 728 h 796"/>
                  <a:gd name="T36" fmla="*/ 708 w 759"/>
                  <a:gd name="T37" fmla="*/ 654 h 796"/>
                  <a:gd name="T38" fmla="*/ 476 w 759"/>
                  <a:gd name="T39" fmla="*/ 386 h 796"/>
                  <a:gd name="T40" fmla="*/ 473 w 759"/>
                  <a:gd name="T41" fmla="*/ 377 h 796"/>
                  <a:gd name="T42" fmla="*/ 473 w 759"/>
                  <a:gd name="T43" fmla="*/ 28 h 796"/>
                  <a:gd name="T44" fmla="*/ 352 w 759"/>
                  <a:gd name="T45" fmla="*/ 28 h 796"/>
                  <a:gd name="T46" fmla="*/ 338 w 759"/>
                  <a:gd name="T47" fmla="*/ 14 h 796"/>
                  <a:gd name="T48" fmla="*/ 352 w 759"/>
                  <a:gd name="T49" fmla="*/ 0 h 796"/>
                  <a:gd name="T50" fmla="*/ 487 w 759"/>
                  <a:gd name="T51" fmla="*/ 0 h 796"/>
                  <a:gd name="T52" fmla="*/ 501 w 759"/>
                  <a:gd name="T53" fmla="*/ 14 h 796"/>
                  <a:gd name="T54" fmla="*/ 501 w 759"/>
                  <a:gd name="T55" fmla="*/ 372 h 796"/>
                  <a:gd name="T56" fmla="*/ 729 w 759"/>
                  <a:gd name="T57" fmla="*/ 635 h 796"/>
                  <a:gd name="T58" fmla="*/ 747 w 759"/>
                  <a:gd name="T59" fmla="*/ 737 h 796"/>
                  <a:gd name="T60" fmla="*/ 669 w 759"/>
                  <a:gd name="T61" fmla="*/ 79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59" h="796">
                    <a:moveTo>
                      <a:pt x="669" y="796"/>
                    </a:moveTo>
                    <a:cubicBezTo>
                      <a:pt x="90" y="796"/>
                      <a:pt x="90" y="796"/>
                      <a:pt x="90" y="796"/>
                    </a:cubicBezTo>
                    <a:cubicBezTo>
                      <a:pt x="56" y="796"/>
                      <a:pt x="25" y="773"/>
                      <a:pt x="12" y="737"/>
                    </a:cubicBezTo>
                    <a:cubicBezTo>
                      <a:pt x="0" y="702"/>
                      <a:pt x="7" y="662"/>
                      <a:pt x="30" y="635"/>
                    </a:cubicBezTo>
                    <a:cubicBezTo>
                      <a:pt x="258" y="372"/>
                      <a:pt x="258" y="372"/>
                      <a:pt x="258" y="372"/>
                    </a:cubicBezTo>
                    <a:cubicBezTo>
                      <a:pt x="258" y="14"/>
                      <a:pt x="258" y="14"/>
                      <a:pt x="258" y="14"/>
                    </a:cubicBezTo>
                    <a:cubicBezTo>
                      <a:pt x="258" y="7"/>
                      <a:pt x="265" y="0"/>
                      <a:pt x="272" y="0"/>
                    </a:cubicBezTo>
                    <a:cubicBezTo>
                      <a:pt x="302" y="0"/>
                      <a:pt x="302" y="0"/>
                      <a:pt x="302" y="0"/>
                    </a:cubicBezTo>
                    <a:cubicBezTo>
                      <a:pt x="309" y="0"/>
                      <a:pt x="316" y="7"/>
                      <a:pt x="316" y="14"/>
                    </a:cubicBezTo>
                    <a:cubicBezTo>
                      <a:pt x="316" y="22"/>
                      <a:pt x="309" y="28"/>
                      <a:pt x="302" y="28"/>
                    </a:cubicBezTo>
                    <a:cubicBezTo>
                      <a:pt x="286" y="28"/>
                      <a:pt x="286" y="28"/>
                      <a:pt x="286" y="28"/>
                    </a:cubicBezTo>
                    <a:cubicBezTo>
                      <a:pt x="286" y="377"/>
                      <a:pt x="286" y="377"/>
                      <a:pt x="286" y="377"/>
                    </a:cubicBezTo>
                    <a:cubicBezTo>
                      <a:pt x="286" y="380"/>
                      <a:pt x="285" y="383"/>
                      <a:pt x="283" y="386"/>
                    </a:cubicBezTo>
                    <a:cubicBezTo>
                      <a:pt x="51" y="654"/>
                      <a:pt x="51" y="654"/>
                      <a:pt x="51" y="654"/>
                    </a:cubicBezTo>
                    <a:cubicBezTo>
                      <a:pt x="34" y="673"/>
                      <a:pt x="29" y="702"/>
                      <a:pt x="39" y="728"/>
                    </a:cubicBezTo>
                    <a:cubicBezTo>
                      <a:pt x="47" y="752"/>
                      <a:pt x="68" y="768"/>
                      <a:pt x="90" y="768"/>
                    </a:cubicBezTo>
                    <a:cubicBezTo>
                      <a:pt x="669" y="768"/>
                      <a:pt x="669" y="768"/>
                      <a:pt x="669" y="768"/>
                    </a:cubicBezTo>
                    <a:cubicBezTo>
                      <a:pt x="691" y="768"/>
                      <a:pt x="711" y="752"/>
                      <a:pt x="720" y="728"/>
                    </a:cubicBezTo>
                    <a:cubicBezTo>
                      <a:pt x="729" y="702"/>
                      <a:pt x="724" y="673"/>
                      <a:pt x="708" y="654"/>
                    </a:cubicBezTo>
                    <a:cubicBezTo>
                      <a:pt x="476" y="386"/>
                      <a:pt x="476" y="386"/>
                      <a:pt x="476" y="386"/>
                    </a:cubicBezTo>
                    <a:cubicBezTo>
                      <a:pt x="474" y="383"/>
                      <a:pt x="473" y="380"/>
                      <a:pt x="473" y="377"/>
                    </a:cubicBezTo>
                    <a:cubicBezTo>
                      <a:pt x="473" y="28"/>
                      <a:pt x="473" y="28"/>
                      <a:pt x="473" y="28"/>
                    </a:cubicBezTo>
                    <a:cubicBezTo>
                      <a:pt x="352" y="28"/>
                      <a:pt x="352" y="28"/>
                      <a:pt x="352" y="28"/>
                    </a:cubicBezTo>
                    <a:cubicBezTo>
                      <a:pt x="345" y="28"/>
                      <a:pt x="338" y="22"/>
                      <a:pt x="338" y="14"/>
                    </a:cubicBezTo>
                    <a:cubicBezTo>
                      <a:pt x="338" y="7"/>
                      <a:pt x="345" y="0"/>
                      <a:pt x="352" y="0"/>
                    </a:cubicBezTo>
                    <a:cubicBezTo>
                      <a:pt x="487" y="0"/>
                      <a:pt x="487" y="0"/>
                      <a:pt x="487" y="0"/>
                    </a:cubicBezTo>
                    <a:cubicBezTo>
                      <a:pt x="494" y="0"/>
                      <a:pt x="501" y="7"/>
                      <a:pt x="501" y="14"/>
                    </a:cubicBezTo>
                    <a:cubicBezTo>
                      <a:pt x="501" y="372"/>
                      <a:pt x="501" y="372"/>
                      <a:pt x="501" y="372"/>
                    </a:cubicBezTo>
                    <a:cubicBezTo>
                      <a:pt x="729" y="635"/>
                      <a:pt x="729" y="635"/>
                      <a:pt x="729" y="635"/>
                    </a:cubicBezTo>
                    <a:cubicBezTo>
                      <a:pt x="752" y="662"/>
                      <a:pt x="759" y="702"/>
                      <a:pt x="747" y="737"/>
                    </a:cubicBezTo>
                    <a:cubicBezTo>
                      <a:pt x="734" y="773"/>
                      <a:pt x="703" y="796"/>
                      <a:pt x="669" y="796"/>
                    </a:cubicBez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F33E23B-B5A2-C702-74E7-3C27C2961EBB}"/>
                  </a:ext>
                </a:extLst>
              </p:cNvPr>
              <p:cNvGrpSpPr/>
              <p:nvPr/>
            </p:nvGrpSpPr>
            <p:grpSpPr>
              <a:xfrm>
                <a:off x="6820190" y="2853409"/>
                <a:ext cx="617537" cy="282575"/>
                <a:chOff x="6820190" y="2853409"/>
                <a:chExt cx="617537" cy="282575"/>
              </a:xfrm>
            </p:grpSpPr>
            <p:sp>
              <p:nvSpPr>
                <p:cNvPr id="21" name="Freeform 515">
                  <a:extLst>
                    <a:ext uri="{FF2B5EF4-FFF2-40B4-BE49-F238E27FC236}">
                      <a16:creationId xmlns:a16="http://schemas.microsoft.com/office/drawing/2014/main" id="{D9A72223-48AE-9D0B-BDDE-DD6ECF8A80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20190" y="2853409"/>
                  <a:ext cx="617537" cy="282575"/>
                </a:xfrm>
                <a:custGeom>
                  <a:avLst/>
                  <a:gdLst>
                    <a:gd name="T0" fmla="*/ 384 w 547"/>
                    <a:gd name="T1" fmla="*/ 0 h 250"/>
                    <a:gd name="T2" fmla="*/ 163 w 547"/>
                    <a:gd name="T3" fmla="*/ 0 h 250"/>
                    <a:gd name="T4" fmla="*/ 19 w 547"/>
                    <a:gd name="T5" fmla="*/ 154 h 250"/>
                    <a:gd name="T6" fmla="*/ 8 w 547"/>
                    <a:gd name="T7" fmla="*/ 216 h 250"/>
                    <a:gd name="T8" fmla="*/ 56 w 547"/>
                    <a:gd name="T9" fmla="*/ 250 h 250"/>
                    <a:gd name="T10" fmla="*/ 491 w 547"/>
                    <a:gd name="T11" fmla="*/ 250 h 250"/>
                    <a:gd name="T12" fmla="*/ 539 w 547"/>
                    <a:gd name="T13" fmla="*/ 216 h 250"/>
                    <a:gd name="T14" fmla="*/ 528 w 547"/>
                    <a:gd name="T15" fmla="*/ 154 h 250"/>
                    <a:gd name="T16" fmla="*/ 384 w 547"/>
                    <a:gd name="T17" fmla="*/ 0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47" h="250">
                      <a:moveTo>
                        <a:pt x="384" y="0"/>
                      </a:moveTo>
                      <a:cubicBezTo>
                        <a:pt x="163" y="0"/>
                        <a:pt x="163" y="0"/>
                        <a:pt x="163" y="0"/>
                      </a:cubicBezTo>
                      <a:cubicBezTo>
                        <a:pt x="19" y="154"/>
                        <a:pt x="19" y="154"/>
                        <a:pt x="19" y="154"/>
                      </a:cubicBezTo>
                      <a:cubicBezTo>
                        <a:pt x="4" y="170"/>
                        <a:pt x="0" y="194"/>
                        <a:pt x="8" y="216"/>
                      </a:cubicBezTo>
                      <a:cubicBezTo>
                        <a:pt x="16" y="237"/>
                        <a:pt x="35" y="250"/>
                        <a:pt x="56" y="250"/>
                      </a:cubicBezTo>
                      <a:cubicBezTo>
                        <a:pt x="491" y="250"/>
                        <a:pt x="491" y="250"/>
                        <a:pt x="491" y="250"/>
                      </a:cubicBezTo>
                      <a:cubicBezTo>
                        <a:pt x="512" y="250"/>
                        <a:pt x="531" y="237"/>
                        <a:pt x="539" y="216"/>
                      </a:cubicBezTo>
                      <a:cubicBezTo>
                        <a:pt x="547" y="194"/>
                        <a:pt x="543" y="170"/>
                        <a:pt x="528" y="154"/>
                      </a:cubicBez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2" name="Oval 645">
                  <a:extLst>
                    <a:ext uri="{FF2B5EF4-FFF2-40B4-BE49-F238E27FC236}">
                      <a16:creationId xmlns:a16="http://schemas.microsoft.com/office/drawing/2014/main" id="{C3BB4565-6F6E-4099-4FDF-A94EF4C110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52592" y="2973388"/>
                  <a:ext cx="68263" cy="666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3" name="Oval 646">
                  <a:extLst>
                    <a:ext uri="{FF2B5EF4-FFF2-40B4-BE49-F238E27FC236}">
                      <a16:creationId xmlns:a16="http://schemas.microsoft.com/office/drawing/2014/main" id="{DF40BA47-1C1D-D967-93A2-AB2B0C5995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95442" y="3040063"/>
                  <a:ext cx="38100" cy="38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4" name="Oval 647">
                  <a:extLst>
                    <a:ext uri="{FF2B5EF4-FFF2-40B4-BE49-F238E27FC236}">
                      <a16:creationId xmlns:a16="http://schemas.microsoft.com/office/drawing/2014/main" id="{AA002DF1-D471-735A-DFF1-94F42F3729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7967" y="2921001"/>
                  <a:ext cx="15875" cy="158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" name="직사각형 22">
              <a:extLst>
                <a:ext uri="{FF2B5EF4-FFF2-40B4-BE49-F238E27FC236}">
                  <a16:creationId xmlns:a16="http://schemas.microsoft.com/office/drawing/2014/main" id="{C07C5F92-DD5A-E380-CEDD-4FB07A81C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5005" y="4139016"/>
              <a:ext cx="6330665" cy="3877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914400">
                <a:lnSpc>
                  <a:spcPct val="80000"/>
                </a:lnSpc>
                <a:spcAft>
                  <a:spcPts val="200"/>
                </a:spcAft>
              </a:pPr>
              <a:r>
                <a:rPr lang="ko-KR" altLang="en-US" sz="2400" b="1" dirty="0">
                  <a:latin typeface="+mj-lt"/>
                </a:rPr>
                <a:t>여러가지 요소들을 이용해 당뇨병을 예측</a:t>
              </a:r>
              <a:endParaRPr lang="en-US" altLang="ko-KR" sz="24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80114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3A1E9-8931-6C2A-7869-E18FBBF0F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Layer 5. Output layer (Dense)</a:t>
            </a:r>
            <a:endParaRPr lang="ko-KR" altLang="en-US" b="1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7D3C3997-7322-74E1-CFA4-3084035B4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8093" y="1562101"/>
            <a:ext cx="8280031" cy="181812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Units = 2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Activation = </a:t>
            </a:r>
            <a:r>
              <a:rPr lang="en-US" altLang="ko-KR" dirty="0" err="1"/>
              <a:t>Softmax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DAE352-0CD9-C768-C3E8-656926B5FF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9" t="35922" r="3052" b="33932"/>
          <a:stretch/>
        </p:blipFill>
        <p:spPr>
          <a:xfrm>
            <a:off x="952902" y="2685448"/>
            <a:ext cx="1270535" cy="163629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867B4EE4-19AC-83D3-299F-66898AD86541}"/>
              </a:ext>
            </a:extLst>
          </p:cNvPr>
          <p:cNvGrpSpPr/>
          <p:nvPr/>
        </p:nvGrpSpPr>
        <p:grpSpPr>
          <a:xfrm>
            <a:off x="3388093" y="3477771"/>
            <a:ext cx="7711417" cy="2746376"/>
            <a:chOff x="3388093" y="3477771"/>
            <a:chExt cx="7711417" cy="274637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11E20D9-7A3A-A01A-4B6A-E99D4020117F}"/>
                </a:ext>
              </a:extLst>
            </p:cNvPr>
            <p:cNvGrpSpPr/>
            <p:nvPr/>
          </p:nvGrpSpPr>
          <p:grpSpPr>
            <a:xfrm>
              <a:off x="3388093" y="3521388"/>
              <a:ext cx="1655358" cy="2702759"/>
              <a:chOff x="3482445" y="3503596"/>
              <a:chExt cx="1686944" cy="2875548"/>
            </a:xfrm>
          </p:grpSpPr>
          <p:sp>
            <p:nvSpPr>
              <p:cNvPr id="11" name="왼쪽 대괄호 10">
                <a:extLst>
                  <a:ext uri="{FF2B5EF4-FFF2-40B4-BE49-F238E27FC236}">
                    <a16:creationId xmlns:a16="http://schemas.microsoft.com/office/drawing/2014/main" id="{851F50EC-5C34-9FF0-AEAF-6F06738240EC}"/>
                  </a:ext>
                </a:extLst>
              </p:cNvPr>
              <p:cNvSpPr/>
              <p:nvPr/>
            </p:nvSpPr>
            <p:spPr>
              <a:xfrm>
                <a:off x="3482445" y="3519527"/>
                <a:ext cx="348192" cy="2859617"/>
              </a:xfrm>
              <a:prstGeom prst="leftBracket">
                <a:avLst>
                  <a:gd name="adj" fmla="val 100734"/>
                </a:avLst>
              </a:prstGeom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왼쪽 대괄호 11">
                <a:extLst>
                  <a:ext uri="{FF2B5EF4-FFF2-40B4-BE49-F238E27FC236}">
                    <a16:creationId xmlns:a16="http://schemas.microsoft.com/office/drawing/2014/main" id="{4920C693-ADB2-9E0F-94EE-DFA25808763E}"/>
                  </a:ext>
                </a:extLst>
              </p:cNvPr>
              <p:cNvSpPr/>
              <p:nvPr/>
            </p:nvSpPr>
            <p:spPr>
              <a:xfrm rot="10800000">
                <a:off x="4821197" y="3503596"/>
                <a:ext cx="348192" cy="2859617"/>
              </a:xfrm>
              <a:prstGeom prst="leftBracket">
                <a:avLst>
                  <a:gd name="adj" fmla="val 100734"/>
                </a:avLst>
              </a:prstGeom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B1FD447D-5A1F-E7AF-E555-10A14D4392BA}"/>
                </a:ext>
              </a:extLst>
            </p:cNvPr>
            <p:cNvSpPr/>
            <p:nvPr/>
          </p:nvSpPr>
          <p:spPr>
            <a:xfrm>
              <a:off x="5522370" y="4151987"/>
              <a:ext cx="3639687" cy="1145892"/>
            </a:xfrm>
            <a:prstGeom prst="rightArrow">
              <a:avLst>
                <a:gd name="adj1" fmla="val 50000"/>
                <a:gd name="adj2" fmla="val 77552"/>
              </a:avLst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2B360A7-A359-BA8F-AA5E-3DEA21402A6C}"/>
                </a:ext>
              </a:extLst>
            </p:cNvPr>
            <p:cNvSpPr/>
            <p:nvPr/>
          </p:nvSpPr>
          <p:spPr>
            <a:xfrm>
              <a:off x="6286719" y="3963813"/>
              <a:ext cx="1632071" cy="156348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89AC5D4-FDAA-6930-F6BD-94F2AAE82635}"/>
                </a:ext>
              </a:extLst>
            </p:cNvPr>
            <p:cNvGrpSpPr/>
            <p:nvPr/>
          </p:nvGrpSpPr>
          <p:grpSpPr>
            <a:xfrm>
              <a:off x="9444152" y="3477771"/>
              <a:ext cx="1655358" cy="2702759"/>
              <a:chOff x="3482445" y="3503596"/>
              <a:chExt cx="1686944" cy="2875548"/>
            </a:xfrm>
          </p:grpSpPr>
          <p:sp>
            <p:nvSpPr>
              <p:cNvPr id="17" name="왼쪽 대괄호 16">
                <a:extLst>
                  <a:ext uri="{FF2B5EF4-FFF2-40B4-BE49-F238E27FC236}">
                    <a16:creationId xmlns:a16="http://schemas.microsoft.com/office/drawing/2014/main" id="{1FDC302D-C816-82E5-C626-D841D4BF6F84}"/>
                  </a:ext>
                </a:extLst>
              </p:cNvPr>
              <p:cNvSpPr/>
              <p:nvPr/>
            </p:nvSpPr>
            <p:spPr>
              <a:xfrm>
                <a:off x="3482445" y="3519527"/>
                <a:ext cx="348192" cy="2859617"/>
              </a:xfrm>
              <a:prstGeom prst="leftBracket">
                <a:avLst>
                  <a:gd name="adj" fmla="val 100734"/>
                </a:avLst>
              </a:prstGeom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왼쪽 대괄호 17">
                <a:extLst>
                  <a:ext uri="{FF2B5EF4-FFF2-40B4-BE49-F238E27FC236}">
                    <a16:creationId xmlns:a16="http://schemas.microsoft.com/office/drawing/2014/main" id="{78C8071D-6C9E-755F-D43B-299D409B02BD}"/>
                  </a:ext>
                </a:extLst>
              </p:cNvPr>
              <p:cNvSpPr/>
              <p:nvPr/>
            </p:nvSpPr>
            <p:spPr>
              <a:xfrm rot="10800000">
                <a:off x="4821197" y="3503596"/>
                <a:ext cx="348192" cy="2859617"/>
              </a:xfrm>
              <a:prstGeom prst="leftBracket">
                <a:avLst>
                  <a:gd name="adj" fmla="val 100734"/>
                </a:avLst>
              </a:prstGeom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3F139C-BFAE-A637-3E83-BA79B0C11678}"/>
                </a:ext>
              </a:extLst>
            </p:cNvPr>
            <p:cNvSpPr txBox="1"/>
            <p:nvPr/>
          </p:nvSpPr>
          <p:spPr>
            <a:xfrm>
              <a:off x="3846077" y="3801099"/>
              <a:ext cx="720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2</a:t>
              </a:r>
              <a:endParaRPr lang="ko-KR" altLang="en-US" sz="24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8AA82C-A6BC-7696-7783-38514E61A01C}"/>
                </a:ext>
              </a:extLst>
            </p:cNvPr>
            <p:cNvSpPr txBox="1"/>
            <p:nvPr/>
          </p:nvSpPr>
          <p:spPr>
            <a:xfrm>
              <a:off x="3869759" y="4537794"/>
              <a:ext cx="697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1</a:t>
              </a:r>
              <a:endParaRPr lang="ko-KR" altLang="en-US" sz="24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834699-5820-D15F-2721-32957A646906}"/>
                </a:ext>
              </a:extLst>
            </p:cNvPr>
            <p:cNvSpPr txBox="1"/>
            <p:nvPr/>
          </p:nvSpPr>
          <p:spPr>
            <a:xfrm>
              <a:off x="3869759" y="5359162"/>
              <a:ext cx="697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0</a:t>
              </a:r>
              <a:endParaRPr lang="ko-KR" altLang="en-US" sz="24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DB2D18-EF16-79C4-1D77-F72160C26B1A}"/>
                </a:ext>
              </a:extLst>
            </p:cNvPr>
            <p:cNvSpPr txBox="1"/>
            <p:nvPr/>
          </p:nvSpPr>
          <p:spPr>
            <a:xfrm>
              <a:off x="9760790" y="3801098"/>
              <a:ext cx="10158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0.7</a:t>
              </a:r>
              <a:endParaRPr lang="ko-KR" altLang="en-US" sz="24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6AFE46-A232-6B03-B90A-D40EE73A54DE}"/>
                </a:ext>
              </a:extLst>
            </p:cNvPr>
            <p:cNvSpPr txBox="1"/>
            <p:nvPr/>
          </p:nvSpPr>
          <p:spPr>
            <a:xfrm>
              <a:off x="9791391" y="4498423"/>
              <a:ext cx="10158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0.2</a:t>
              </a:r>
              <a:endParaRPr lang="ko-KR" altLang="en-US" sz="24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55D780-102D-4E8A-D328-A091743E750F}"/>
                </a:ext>
              </a:extLst>
            </p:cNvPr>
            <p:cNvSpPr txBox="1"/>
            <p:nvPr/>
          </p:nvSpPr>
          <p:spPr>
            <a:xfrm>
              <a:off x="9791391" y="5195415"/>
              <a:ext cx="10158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0.1</a:t>
              </a:r>
              <a:endParaRPr lang="ko-KR" altLang="en-US" sz="24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275D98-2ED8-2481-7D9B-61EAA90A2C69}"/>
                </a:ext>
              </a:extLst>
            </p:cNvPr>
            <p:cNvSpPr txBox="1"/>
            <p:nvPr/>
          </p:nvSpPr>
          <p:spPr>
            <a:xfrm>
              <a:off x="6092295" y="4498422"/>
              <a:ext cx="2038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err="1"/>
                <a:t>Softmax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82169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D6518F7-526C-8E93-7A5D-575E582B810C}"/>
              </a:ext>
            </a:extLst>
          </p:cNvPr>
          <p:cNvSpPr/>
          <p:nvPr/>
        </p:nvSpPr>
        <p:spPr>
          <a:xfrm>
            <a:off x="6234545" y="2139142"/>
            <a:ext cx="5769033" cy="4337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3BB656E-5079-E7E2-365B-8A376C140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Compile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7D34A0-BCAD-85ED-C7AE-67D42EF0E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62101"/>
            <a:ext cx="7120468" cy="469582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Optimizer = Adam (Learning Rate = 0.01)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Loss = Categorical </a:t>
            </a:r>
            <a:r>
              <a:rPr lang="en-US" altLang="ko-KR" dirty="0" err="1"/>
              <a:t>Crossentropy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Metrics 1 = </a:t>
            </a:r>
            <a:r>
              <a:rPr lang="en-US" altLang="ko-KR" dirty="0" err="1"/>
              <a:t>Categorical_accuracy</a:t>
            </a:r>
            <a:endParaRPr lang="en-US" altLang="ko-KR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09293C6-A3E8-EE57-891A-9FADB1C5E618}"/>
              </a:ext>
            </a:extLst>
          </p:cNvPr>
          <p:cNvGrpSpPr/>
          <p:nvPr/>
        </p:nvGrpSpPr>
        <p:grpSpPr>
          <a:xfrm>
            <a:off x="6410325" y="2307169"/>
            <a:ext cx="5371682" cy="3950758"/>
            <a:chOff x="6646332" y="2396067"/>
            <a:chExt cx="5371682" cy="3950758"/>
          </a:xfrm>
        </p:grpSpPr>
        <p:pic>
          <p:nvPicPr>
            <p:cNvPr id="35" name="그래픽 34">
              <a:extLst>
                <a:ext uri="{FF2B5EF4-FFF2-40B4-BE49-F238E27FC236}">
                  <a16:creationId xmlns:a16="http://schemas.microsoft.com/office/drawing/2014/main" id="{89F245A0-1788-7ED5-18B3-9C12DF961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12382" y="2589068"/>
              <a:ext cx="5076376" cy="3623205"/>
            </a:xfrm>
            <a:prstGeom prst="rect">
              <a:avLst/>
            </a:prstGeom>
          </p:spPr>
        </p:pic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3531635-8273-B830-99D7-6DD6266221B4}"/>
                </a:ext>
              </a:extLst>
            </p:cNvPr>
            <p:cNvSpPr/>
            <p:nvPr/>
          </p:nvSpPr>
          <p:spPr>
            <a:xfrm rot="5400000">
              <a:off x="11702466" y="6031278"/>
              <a:ext cx="372585" cy="258510"/>
            </a:xfrm>
            <a:prstGeom prst="triangle">
              <a:avLst/>
            </a:prstGeom>
            <a:solidFill>
              <a:srgbClr val="4397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962A108B-B159-8D0F-A4D8-683BC12859CC}"/>
                </a:ext>
              </a:extLst>
            </p:cNvPr>
            <p:cNvSpPr/>
            <p:nvPr/>
          </p:nvSpPr>
          <p:spPr>
            <a:xfrm>
              <a:off x="6646332" y="2396067"/>
              <a:ext cx="389195" cy="247477"/>
            </a:xfrm>
            <a:prstGeom prst="triangle">
              <a:avLst/>
            </a:prstGeom>
            <a:solidFill>
              <a:srgbClr val="4397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3B51573-5C6E-4EE8-193E-D82ADC6DC245}"/>
                </a:ext>
              </a:extLst>
            </p:cNvPr>
            <p:cNvSpPr txBox="1"/>
            <p:nvPr/>
          </p:nvSpPr>
          <p:spPr>
            <a:xfrm>
              <a:off x="8472281" y="3033205"/>
              <a:ext cx="2736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Very high learning rate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34DBB6-8600-164D-4E2B-B73BC3B620AF}"/>
                </a:ext>
              </a:extLst>
            </p:cNvPr>
            <p:cNvSpPr txBox="1"/>
            <p:nvPr/>
          </p:nvSpPr>
          <p:spPr>
            <a:xfrm>
              <a:off x="7819919" y="3829188"/>
              <a:ext cx="2122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Low learning rate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A633F00-BD5B-95BD-CFBE-6735D07C99DA}"/>
                </a:ext>
              </a:extLst>
            </p:cNvPr>
            <p:cNvSpPr txBox="1"/>
            <p:nvPr/>
          </p:nvSpPr>
          <p:spPr>
            <a:xfrm>
              <a:off x="9750989" y="4216005"/>
              <a:ext cx="2202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High learning rate</a:t>
              </a:r>
              <a:endParaRPr lang="ko-KR" altLang="en-US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3D2DAC9-1F4B-06FD-5629-8A6070BD1AA4}"/>
                </a:ext>
              </a:extLst>
            </p:cNvPr>
            <p:cNvSpPr txBox="1"/>
            <p:nvPr/>
          </p:nvSpPr>
          <p:spPr>
            <a:xfrm>
              <a:off x="7035527" y="5702724"/>
              <a:ext cx="2272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Good learning rate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52728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CE5C3-E85F-1B2D-8D83-3A73F1E7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Summary</a:t>
            </a:r>
            <a:endParaRPr lang="ko-KR" altLang="en-US" b="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144D4F2-539E-E6A4-6DB9-30DEFBAB7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1067" y="218375"/>
            <a:ext cx="6468533" cy="6421249"/>
          </a:xfrm>
        </p:spPr>
      </p:pic>
    </p:spTree>
    <p:extLst>
      <p:ext uri="{BB962C8B-B14F-4D97-AF65-F5344CB8AC3E}">
        <p14:creationId xmlns:p14="http://schemas.microsoft.com/office/powerpoint/2010/main" val="10836738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E2534-B571-28FC-731F-83979755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</a:t>
            </a:r>
            <a:r>
              <a:rPr lang="ko-KR" altLang="en-US" b="1" dirty="0"/>
              <a:t>모델 </a:t>
            </a:r>
            <a:r>
              <a:rPr lang="en-US" altLang="ko-KR" b="1" dirty="0"/>
              <a:t>Fit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15A539-E254-75E1-7A91-1B1EF4480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992842"/>
            <a:ext cx="4428068" cy="370416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Batch Size = 5000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Epochs = 50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Validation Split = 0.3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E7E898-084F-4682-710E-2E62137C0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542" y="1325836"/>
            <a:ext cx="6572058" cy="49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35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6EDBC-4EB1-9A12-3999-00FA1EC7D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Case</a:t>
            </a:r>
            <a:r>
              <a:rPr lang="ko-KR" altLang="en-US" b="1" dirty="0"/>
              <a:t> </a:t>
            </a:r>
            <a:r>
              <a:rPr lang="en-US" altLang="ko-KR" b="1" dirty="0"/>
              <a:t>2 </a:t>
            </a:r>
            <a:r>
              <a:rPr lang="ko-KR" altLang="en-US" b="1" dirty="0"/>
              <a:t>딥러닝 모델 평가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6E0E0F-FCAC-3909-02FF-6769A4774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827144"/>
            <a:ext cx="3488268" cy="405129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Loss : 0.5025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Accuracy : 0.7533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Recall : 0.8008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Precision : 0.7268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39C450-2DD2-4106-FFB3-9A6CAD47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257" y="1562101"/>
            <a:ext cx="7474344" cy="43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302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B0EFD-1189-B358-5F3B-2E5705D6C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– </a:t>
            </a:r>
            <a:r>
              <a:rPr lang="en-US" altLang="ko-KR" b="1" dirty="0" err="1"/>
              <a:t>Keras</a:t>
            </a:r>
            <a:r>
              <a:rPr lang="en-US" altLang="ko-KR" b="1" dirty="0"/>
              <a:t> Tuner  </a:t>
            </a:r>
            <a:endParaRPr lang="ko-KR" altLang="en-US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87CCA72-51CF-145A-CD5C-5E3E5A724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92" y="2249631"/>
            <a:ext cx="2943225" cy="29146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7F8EB2C-4927-A4CB-F056-AFC6BBFE6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436" y="2249631"/>
            <a:ext cx="2971800" cy="2886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098D6C-F426-0236-728B-0D9D3ECFB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55" y="2249631"/>
            <a:ext cx="3028950" cy="29146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17EB7E5-9798-211E-F593-7172365DD7F4}"/>
              </a:ext>
            </a:extLst>
          </p:cNvPr>
          <p:cNvSpPr txBox="1"/>
          <p:nvPr/>
        </p:nvSpPr>
        <p:spPr>
          <a:xfrm>
            <a:off x="1616426" y="179000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Number 1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D9BD0F-52CB-04A4-E9CA-2A16A3960367}"/>
              </a:ext>
            </a:extLst>
          </p:cNvPr>
          <p:cNvSpPr txBox="1"/>
          <p:nvPr/>
        </p:nvSpPr>
        <p:spPr>
          <a:xfrm>
            <a:off x="5315589" y="179000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Number 2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4741AF-D0D0-4120-049F-30168A19EB74}"/>
              </a:ext>
            </a:extLst>
          </p:cNvPr>
          <p:cNvSpPr txBox="1"/>
          <p:nvPr/>
        </p:nvSpPr>
        <p:spPr>
          <a:xfrm>
            <a:off x="9014752" y="179000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Number 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149408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B0EFD-1189-B358-5F3B-2E5705D6C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– </a:t>
            </a:r>
            <a:r>
              <a:rPr lang="en-US" altLang="ko-KR" b="1" dirty="0" err="1"/>
              <a:t>Keras</a:t>
            </a:r>
            <a:r>
              <a:rPr lang="en-US" altLang="ko-KR" b="1" dirty="0"/>
              <a:t> Tuner  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FD04FF-4FAB-FB57-CC70-5BEC608DC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24" y="1343025"/>
            <a:ext cx="10144125" cy="4210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973E70-AB73-03C6-BB70-C4ED8976F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23" y="5619057"/>
            <a:ext cx="101441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522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2237D-8DFD-0398-1FAB-22598F31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4724" cy="5825921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b="1" dirty="0"/>
              <a:t>05. </a:t>
            </a:r>
            <a:r>
              <a:rPr lang="ko-KR" altLang="en-US" sz="6000" b="1" dirty="0"/>
              <a:t>한계 및 발전방향</a:t>
            </a:r>
          </a:p>
        </p:txBody>
      </p:sp>
    </p:spTree>
    <p:extLst>
      <p:ext uri="{BB962C8B-B14F-4D97-AF65-F5344CB8AC3E}">
        <p14:creationId xmlns:p14="http://schemas.microsoft.com/office/powerpoint/2010/main" val="19497278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6587E-CFEF-C296-F1C7-D8061B22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05. </a:t>
            </a:r>
            <a:r>
              <a:rPr lang="ko-KR" altLang="en-US" b="1" dirty="0"/>
              <a:t>한계 및 발전방향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EB4F25-0426-B4AF-C52E-2585BC2B2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614055"/>
            <a:ext cx="11134725" cy="469582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/>
              <a:t>한계점</a:t>
            </a:r>
            <a:endParaRPr lang="en-US" altLang="ko-KR" sz="2400" b="1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데이터가 대부분 이산형으로 </a:t>
            </a:r>
            <a:r>
              <a:rPr lang="ko-KR" altLang="en-US" sz="2200" dirty="0" err="1"/>
              <a:t>정제되어있어서</a:t>
            </a:r>
            <a:r>
              <a:rPr lang="ko-KR" altLang="en-US" sz="2200" dirty="0"/>
              <a:t> </a:t>
            </a:r>
            <a:r>
              <a:rPr lang="en-US" altLang="ko-KR" sz="2200" dirty="0"/>
              <a:t>EDA</a:t>
            </a:r>
            <a:r>
              <a:rPr lang="ko-KR" altLang="en-US" sz="2200" dirty="0"/>
              <a:t>에 제약이 많았다</a:t>
            </a:r>
            <a:r>
              <a:rPr lang="en-US" altLang="ko-KR" sz="22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나이 컬럼이 처음에 전처리가 안 되어 있었으면 모델 정확도가 더 높지는 </a:t>
            </a:r>
            <a:br>
              <a:rPr lang="en-US" altLang="ko-KR" sz="2200" dirty="0"/>
            </a:br>
            <a:r>
              <a:rPr lang="ko-KR" altLang="en-US" sz="2200" dirty="0"/>
              <a:t>않았을까 판단이 된다</a:t>
            </a:r>
            <a:r>
              <a:rPr lang="en-US" altLang="ko-KR" sz="2200" dirty="0"/>
              <a:t>.</a:t>
            </a:r>
          </a:p>
          <a:p>
            <a:endParaRPr lang="en-US" altLang="ko-KR" sz="2400" dirty="0"/>
          </a:p>
          <a:p>
            <a:pPr marL="0" indent="0">
              <a:buNone/>
            </a:pPr>
            <a:r>
              <a:rPr lang="en-US" altLang="ko-KR" sz="2400" b="1" dirty="0"/>
              <a:t>2.  </a:t>
            </a:r>
            <a:r>
              <a:rPr lang="ko-KR" altLang="en-US" sz="2400" b="1" dirty="0"/>
              <a:t>발전방향</a:t>
            </a:r>
            <a:endParaRPr lang="en-US" altLang="ko-KR" sz="2400" b="1" dirty="0"/>
          </a:p>
          <a:p>
            <a:pPr lvl="1">
              <a:lnSpc>
                <a:spcPct val="150000"/>
              </a:lnSpc>
            </a:pPr>
            <a:r>
              <a:rPr lang="ko-KR" altLang="en-US" sz="2200" dirty="0" err="1"/>
              <a:t>전처리</a:t>
            </a:r>
            <a:r>
              <a:rPr lang="ko-KR" altLang="en-US" sz="2200" dirty="0"/>
              <a:t> 된 데이터가 아닌 것을 선택해서 다음 프로젝트에 </a:t>
            </a:r>
            <a:br>
              <a:rPr lang="en-US" altLang="ko-KR" sz="2200" dirty="0"/>
            </a:br>
            <a:r>
              <a:rPr lang="ko-KR" altLang="en-US" sz="2200" dirty="0"/>
              <a:t>전처리를 해 보는 방향으로 잡고</a:t>
            </a:r>
            <a:r>
              <a:rPr lang="en-US" altLang="ko-KR" sz="2200" dirty="0"/>
              <a:t>, </a:t>
            </a:r>
            <a:r>
              <a:rPr lang="ko-KR" altLang="en-US" sz="2200" dirty="0"/>
              <a:t>다양한 </a:t>
            </a:r>
            <a:r>
              <a:rPr lang="en-US" altLang="ko-KR" sz="2200" dirty="0"/>
              <a:t>EDA</a:t>
            </a:r>
            <a:r>
              <a:rPr lang="ko-KR" altLang="en-US" sz="2200" dirty="0"/>
              <a:t>로 표현하기로 결정</a:t>
            </a:r>
            <a:r>
              <a:rPr lang="en-US" altLang="ko-KR" sz="2200" dirty="0"/>
              <a:t>.</a:t>
            </a:r>
            <a:r>
              <a:rPr lang="ko-KR" altLang="en-US" sz="2200" dirty="0"/>
              <a:t> 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1013790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자유형 30">
            <a:extLst>
              <a:ext uri="{FF2B5EF4-FFF2-40B4-BE49-F238E27FC236}">
                <a16:creationId xmlns:a16="http://schemas.microsoft.com/office/drawing/2014/main" id="{C22737BD-B44B-CC76-1B78-B44A05B66C48}"/>
              </a:ext>
            </a:extLst>
          </p:cNvPr>
          <p:cNvSpPr/>
          <p:nvPr/>
        </p:nvSpPr>
        <p:spPr>
          <a:xfrm>
            <a:off x="1928603" y="4318823"/>
            <a:ext cx="9079445" cy="738046"/>
          </a:xfrm>
          <a:custGeom>
            <a:avLst/>
            <a:gdLst>
              <a:gd name="connsiteX0" fmla="*/ 0 w 4590578"/>
              <a:gd name="connsiteY0" fmla="*/ 0 h 639683"/>
              <a:gd name="connsiteX1" fmla="*/ 4338550 w 4590578"/>
              <a:gd name="connsiteY1" fmla="*/ 0 h 639683"/>
              <a:gd name="connsiteX2" fmla="*/ 4590578 w 4590578"/>
              <a:gd name="connsiteY2" fmla="*/ 319842 h 639683"/>
              <a:gd name="connsiteX3" fmla="*/ 4338550 w 4590578"/>
              <a:gd name="connsiteY3" fmla="*/ 639683 h 639683"/>
              <a:gd name="connsiteX4" fmla="*/ 0 w 4590578"/>
              <a:gd name="connsiteY4" fmla="*/ 639683 h 639683"/>
              <a:gd name="connsiteX5" fmla="*/ 0 w 4590578"/>
              <a:gd name="connsiteY5" fmla="*/ 537117 h 639683"/>
              <a:gd name="connsiteX6" fmla="*/ 16994 w 4590578"/>
              <a:gd name="connsiteY6" fmla="*/ 535403 h 639683"/>
              <a:gd name="connsiteX7" fmla="*/ 184956 w 4590578"/>
              <a:gd name="connsiteY7" fmla="*/ 329321 h 639683"/>
              <a:gd name="connsiteX8" fmla="*/ 16994 w 4590578"/>
              <a:gd name="connsiteY8" fmla="*/ 123239 h 639683"/>
              <a:gd name="connsiteX9" fmla="*/ 0 w 4590578"/>
              <a:gd name="connsiteY9" fmla="*/ 121526 h 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0578" h="639683">
                <a:moveTo>
                  <a:pt x="0" y="0"/>
                </a:moveTo>
                <a:lnTo>
                  <a:pt x="4338550" y="0"/>
                </a:lnTo>
                <a:cubicBezTo>
                  <a:pt x="4477741" y="0"/>
                  <a:pt x="4590578" y="143198"/>
                  <a:pt x="4590578" y="319842"/>
                </a:cubicBezTo>
                <a:cubicBezTo>
                  <a:pt x="4590578" y="496485"/>
                  <a:pt x="4477741" y="639683"/>
                  <a:pt x="4338550" y="639683"/>
                </a:cubicBezTo>
                <a:lnTo>
                  <a:pt x="0" y="639683"/>
                </a:lnTo>
                <a:lnTo>
                  <a:pt x="0" y="537117"/>
                </a:lnTo>
                <a:lnTo>
                  <a:pt x="16994" y="535403"/>
                </a:lnTo>
                <a:cubicBezTo>
                  <a:pt x="112850" y="515788"/>
                  <a:pt x="184956" y="430975"/>
                  <a:pt x="184956" y="329321"/>
                </a:cubicBezTo>
                <a:cubicBezTo>
                  <a:pt x="184956" y="227667"/>
                  <a:pt x="112850" y="142854"/>
                  <a:pt x="16994" y="123239"/>
                </a:cubicBezTo>
                <a:lnTo>
                  <a:pt x="0" y="12152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accent5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sp>
        <p:nvSpPr>
          <p:cNvPr id="49" name="자유형 30">
            <a:extLst>
              <a:ext uri="{FF2B5EF4-FFF2-40B4-BE49-F238E27FC236}">
                <a16:creationId xmlns:a16="http://schemas.microsoft.com/office/drawing/2014/main" id="{34ECAE15-5A36-815B-9637-83CFEC611253}"/>
              </a:ext>
            </a:extLst>
          </p:cNvPr>
          <p:cNvSpPr/>
          <p:nvPr/>
        </p:nvSpPr>
        <p:spPr>
          <a:xfrm>
            <a:off x="1974398" y="5304874"/>
            <a:ext cx="9079445" cy="965487"/>
          </a:xfrm>
          <a:custGeom>
            <a:avLst/>
            <a:gdLst>
              <a:gd name="connsiteX0" fmla="*/ 0 w 4590578"/>
              <a:gd name="connsiteY0" fmla="*/ 0 h 639683"/>
              <a:gd name="connsiteX1" fmla="*/ 4338550 w 4590578"/>
              <a:gd name="connsiteY1" fmla="*/ 0 h 639683"/>
              <a:gd name="connsiteX2" fmla="*/ 4590578 w 4590578"/>
              <a:gd name="connsiteY2" fmla="*/ 319842 h 639683"/>
              <a:gd name="connsiteX3" fmla="*/ 4338550 w 4590578"/>
              <a:gd name="connsiteY3" fmla="*/ 639683 h 639683"/>
              <a:gd name="connsiteX4" fmla="*/ 0 w 4590578"/>
              <a:gd name="connsiteY4" fmla="*/ 639683 h 639683"/>
              <a:gd name="connsiteX5" fmla="*/ 0 w 4590578"/>
              <a:gd name="connsiteY5" fmla="*/ 537117 h 639683"/>
              <a:gd name="connsiteX6" fmla="*/ 16994 w 4590578"/>
              <a:gd name="connsiteY6" fmla="*/ 535403 h 639683"/>
              <a:gd name="connsiteX7" fmla="*/ 184956 w 4590578"/>
              <a:gd name="connsiteY7" fmla="*/ 329321 h 639683"/>
              <a:gd name="connsiteX8" fmla="*/ 16994 w 4590578"/>
              <a:gd name="connsiteY8" fmla="*/ 123239 h 639683"/>
              <a:gd name="connsiteX9" fmla="*/ 0 w 4590578"/>
              <a:gd name="connsiteY9" fmla="*/ 121526 h 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0578" h="639683">
                <a:moveTo>
                  <a:pt x="0" y="0"/>
                </a:moveTo>
                <a:lnTo>
                  <a:pt x="4338550" y="0"/>
                </a:lnTo>
                <a:cubicBezTo>
                  <a:pt x="4477741" y="0"/>
                  <a:pt x="4590578" y="143198"/>
                  <a:pt x="4590578" y="319842"/>
                </a:cubicBezTo>
                <a:cubicBezTo>
                  <a:pt x="4590578" y="496485"/>
                  <a:pt x="4477741" y="639683"/>
                  <a:pt x="4338550" y="639683"/>
                </a:cubicBezTo>
                <a:lnTo>
                  <a:pt x="0" y="639683"/>
                </a:lnTo>
                <a:lnTo>
                  <a:pt x="0" y="537117"/>
                </a:lnTo>
                <a:lnTo>
                  <a:pt x="16994" y="535403"/>
                </a:lnTo>
                <a:cubicBezTo>
                  <a:pt x="112850" y="515788"/>
                  <a:pt x="184956" y="430975"/>
                  <a:pt x="184956" y="329321"/>
                </a:cubicBezTo>
                <a:cubicBezTo>
                  <a:pt x="184956" y="227667"/>
                  <a:pt x="112850" y="142854"/>
                  <a:pt x="16994" y="123239"/>
                </a:cubicBezTo>
                <a:lnTo>
                  <a:pt x="0" y="12152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accent5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sp>
        <p:nvSpPr>
          <p:cNvPr id="48" name="자유형 30">
            <a:extLst>
              <a:ext uri="{FF2B5EF4-FFF2-40B4-BE49-F238E27FC236}">
                <a16:creationId xmlns:a16="http://schemas.microsoft.com/office/drawing/2014/main" id="{8322C58B-D07F-9F56-3BE4-C04CAAF27620}"/>
              </a:ext>
            </a:extLst>
          </p:cNvPr>
          <p:cNvSpPr/>
          <p:nvPr/>
        </p:nvSpPr>
        <p:spPr>
          <a:xfrm>
            <a:off x="1928602" y="3367742"/>
            <a:ext cx="9079445" cy="703076"/>
          </a:xfrm>
          <a:custGeom>
            <a:avLst/>
            <a:gdLst>
              <a:gd name="connsiteX0" fmla="*/ 0 w 4590578"/>
              <a:gd name="connsiteY0" fmla="*/ 0 h 639683"/>
              <a:gd name="connsiteX1" fmla="*/ 4338550 w 4590578"/>
              <a:gd name="connsiteY1" fmla="*/ 0 h 639683"/>
              <a:gd name="connsiteX2" fmla="*/ 4590578 w 4590578"/>
              <a:gd name="connsiteY2" fmla="*/ 319842 h 639683"/>
              <a:gd name="connsiteX3" fmla="*/ 4338550 w 4590578"/>
              <a:gd name="connsiteY3" fmla="*/ 639683 h 639683"/>
              <a:gd name="connsiteX4" fmla="*/ 0 w 4590578"/>
              <a:gd name="connsiteY4" fmla="*/ 639683 h 639683"/>
              <a:gd name="connsiteX5" fmla="*/ 0 w 4590578"/>
              <a:gd name="connsiteY5" fmla="*/ 537117 h 639683"/>
              <a:gd name="connsiteX6" fmla="*/ 16994 w 4590578"/>
              <a:gd name="connsiteY6" fmla="*/ 535403 h 639683"/>
              <a:gd name="connsiteX7" fmla="*/ 184956 w 4590578"/>
              <a:gd name="connsiteY7" fmla="*/ 329321 h 639683"/>
              <a:gd name="connsiteX8" fmla="*/ 16994 w 4590578"/>
              <a:gd name="connsiteY8" fmla="*/ 123239 h 639683"/>
              <a:gd name="connsiteX9" fmla="*/ 0 w 4590578"/>
              <a:gd name="connsiteY9" fmla="*/ 121526 h 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0578" h="639683">
                <a:moveTo>
                  <a:pt x="0" y="0"/>
                </a:moveTo>
                <a:lnTo>
                  <a:pt x="4338550" y="0"/>
                </a:lnTo>
                <a:cubicBezTo>
                  <a:pt x="4477741" y="0"/>
                  <a:pt x="4590578" y="143198"/>
                  <a:pt x="4590578" y="319842"/>
                </a:cubicBezTo>
                <a:cubicBezTo>
                  <a:pt x="4590578" y="496485"/>
                  <a:pt x="4477741" y="639683"/>
                  <a:pt x="4338550" y="639683"/>
                </a:cubicBezTo>
                <a:lnTo>
                  <a:pt x="0" y="639683"/>
                </a:lnTo>
                <a:lnTo>
                  <a:pt x="0" y="537117"/>
                </a:lnTo>
                <a:lnTo>
                  <a:pt x="16994" y="535403"/>
                </a:lnTo>
                <a:cubicBezTo>
                  <a:pt x="112850" y="515788"/>
                  <a:pt x="184956" y="430975"/>
                  <a:pt x="184956" y="329321"/>
                </a:cubicBezTo>
                <a:cubicBezTo>
                  <a:pt x="184956" y="227667"/>
                  <a:pt x="112850" y="142854"/>
                  <a:pt x="16994" y="123239"/>
                </a:cubicBezTo>
                <a:lnTo>
                  <a:pt x="0" y="12152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accent5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sp>
        <p:nvSpPr>
          <p:cNvPr id="44" name="자유형 30">
            <a:extLst>
              <a:ext uri="{FF2B5EF4-FFF2-40B4-BE49-F238E27FC236}">
                <a16:creationId xmlns:a16="http://schemas.microsoft.com/office/drawing/2014/main" id="{CBD87396-3E6A-4CF8-EB33-B9FF5F6A0C72}"/>
              </a:ext>
            </a:extLst>
          </p:cNvPr>
          <p:cNvSpPr/>
          <p:nvPr/>
        </p:nvSpPr>
        <p:spPr>
          <a:xfrm>
            <a:off x="1974398" y="2416660"/>
            <a:ext cx="9079445" cy="703076"/>
          </a:xfrm>
          <a:custGeom>
            <a:avLst/>
            <a:gdLst>
              <a:gd name="connsiteX0" fmla="*/ 0 w 4590578"/>
              <a:gd name="connsiteY0" fmla="*/ 0 h 639683"/>
              <a:gd name="connsiteX1" fmla="*/ 4338550 w 4590578"/>
              <a:gd name="connsiteY1" fmla="*/ 0 h 639683"/>
              <a:gd name="connsiteX2" fmla="*/ 4590578 w 4590578"/>
              <a:gd name="connsiteY2" fmla="*/ 319842 h 639683"/>
              <a:gd name="connsiteX3" fmla="*/ 4338550 w 4590578"/>
              <a:gd name="connsiteY3" fmla="*/ 639683 h 639683"/>
              <a:gd name="connsiteX4" fmla="*/ 0 w 4590578"/>
              <a:gd name="connsiteY4" fmla="*/ 639683 h 639683"/>
              <a:gd name="connsiteX5" fmla="*/ 0 w 4590578"/>
              <a:gd name="connsiteY5" fmla="*/ 537117 h 639683"/>
              <a:gd name="connsiteX6" fmla="*/ 16994 w 4590578"/>
              <a:gd name="connsiteY6" fmla="*/ 535403 h 639683"/>
              <a:gd name="connsiteX7" fmla="*/ 184956 w 4590578"/>
              <a:gd name="connsiteY7" fmla="*/ 329321 h 639683"/>
              <a:gd name="connsiteX8" fmla="*/ 16994 w 4590578"/>
              <a:gd name="connsiteY8" fmla="*/ 123239 h 639683"/>
              <a:gd name="connsiteX9" fmla="*/ 0 w 4590578"/>
              <a:gd name="connsiteY9" fmla="*/ 121526 h 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0578" h="639683">
                <a:moveTo>
                  <a:pt x="0" y="0"/>
                </a:moveTo>
                <a:lnTo>
                  <a:pt x="4338550" y="0"/>
                </a:lnTo>
                <a:cubicBezTo>
                  <a:pt x="4477741" y="0"/>
                  <a:pt x="4590578" y="143198"/>
                  <a:pt x="4590578" y="319842"/>
                </a:cubicBezTo>
                <a:cubicBezTo>
                  <a:pt x="4590578" y="496485"/>
                  <a:pt x="4477741" y="639683"/>
                  <a:pt x="4338550" y="639683"/>
                </a:cubicBezTo>
                <a:lnTo>
                  <a:pt x="0" y="639683"/>
                </a:lnTo>
                <a:lnTo>
                  <a:pt x="0" y="537117"/>
                </a:lnTo>
                <a:lnTo>
                  <a:pt x="16994" y="535403"/>
                </a:lnTo>
                <a:cubicBezTo>
                  <a:pt x="112850" y="515788"/>
                  <a:pt x="184956" y="430975"/>
                  <a:pt x="184956" y="329321"/>
                </a:cubicBezTo>
                <a:cubicBezTo>
                  <a:pt x="184956" y="227667"/>
                  <a:pt x="112850" y="142854"/>
                  <a:pt x="16994" y="123239"/>
                </a:cubicBezTo>
                <a:lnTo>
                  <a:pt x="0" y="12152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accent5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F7C1AE-E3C6-EF2D-0018-00C77CFED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01. Column </a:t>
            </a:r>
            <a:r>
              <a:rPr lang="ko-KR" altLang="en-US" b="1" dirty="0"/>
              <a:t>설명</a:t>
            </a:r>
          </a:p>
        </p:txBody>
      </p:sp>
      <p:sp>
        <p:nvSpPr>
          <p:cNvPr id="16" name="자유형 30">
            <a:extLst>
              <a:ext uri="{FF2B5EF4-FFF2-40B4-BE49-F238E27FC236}">
                <a16:creationId xmlns:a16="http://schemas.microsoft.com/office/drawing/2014/main" id="{292AEA12-EFC7-7207-D92E-7C073A6EF7D7}"/>
              </a:ext>
            </a:extLst>
          </p:cNvPr>
          <p:cNvSpPr/>
          <p:nvPr/>
        </p:nvSpPr>
        <p:spPr>
          <a:xfrm>
            <a:off x="1959802" y="1475746"/>
            <a:ext cx="9079445" cy="692908"/>
          </a:xfrm>
          <a:custGeom>
            <a:avLst/>
            <a:gdLst>
              <a:gd name="connsiteX0" fmla="*/ 0 w 4590578"/>
              <a:gd name="connsiteY0" fmla="*/ 0 h 639683"/>
              <a:gd name="connsiteX1" fmla="*/ 4338550 w 4590578"/>
              <a:gd name="connsiteY1" fmla="*/ 0 h 639683"/>
              <a:gd name="connsiteX2" fmla="*/ 4590578 w 4590578"/>
              <a:gd name="connsiteY2" fmla="*/ 319842 h 639683"/>
              <a:gd name="connsiteX3" fmla="*/ 4338550 w 4590578"/>
              <a:gd name="connsiteY3" fmla="*/ 639683 h 639683"/>
              <a:gd name="connsiteX4" fmla="*/ 0 w 4590578"/>
              <a:gd name="connsiteY4" fmla="*/ 639683 h 639683"/>
              <a:gd name="connsiteX5" fmla="*/ 0 w 4590578"/>
              <a:gd name="connsiteY5" fmla="*/ 537117 h 639683"/>
              <a:gd name="connsiteX6" fmla="*/ 16994 w 4590578"/>
              <a:gd name="connsiteY6" fmla="*/ 535403 h 639683"/>
              <a:gd name="connsiteX7" fmla="*/ 184956 w 4590578"/>
              <a:gd name="connsiteY7" fmla="*/ 329321 h 639683"/>
              <a:gd name="connsiteX8" fmla="*/ 16994 w 4590578"/>
              <a:gd name="connsiteY8" fmla="*/ 123239 h 639683"/>
              <a:gd name="connsiteX9" fmla="*/ 0 w 4590578"/>
              <a:gd name="connsiteY9" fmla="*/ 121526 h 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0578" h="639683">
                <a:moveTo>
                  <a:pt x="0" y="0"/>
                </a:moveTo>
                <a:lnTo>
                  <a:pt x="4338550" y="0"/>
                </a:lnTo>
                <a:cubicBezTo>
                  <a:pt x="4477741" y="0"/>
                  <a:pt x="4590578" y="143198"/>
                  <a:pt x="4590578" y="319842"/>
                </a:cubicBezTo>
                <a:cubicBezTo>
                  <a:pt x="4590578" y="496485"/>
                  <a:pt x="4477741" y="639683"/>
                  <a:pt x="4338550" y="639683"/>
                </a:cubicBezTo>
                <a:lnTo>
                  <a:pt x="0" y="639683"/>
                </a:lnTo>
                <a:lnTo>
                  <a:pt x="0" y="537117"/>
                </a:lnTo>
                <a:lnTo>
                  <a:pt x="16994" y="535403"/>
                </a:lnTo>
                <a:cubicBezTo>
                  <a:pt x="112850" y="515788"/>
                  <a:pt x="184956" y="430975"/>
                  <a:pt x="184956" y="329321"/>
                </a:cubicBezTo>
                <a:cubicBezTo>
                  <a:pt x="184956" y="227667"/>
                  <a:pt x="112850" y="142854"/>
                  <a:pt x="16994" y="123239"/>
                </a:cubicBezTo>
                <a:lnTo>
                  <a:pt x="0" y="12152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accent5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sp>
        <p:nvSpPr>
          <p:cNvPr id="17" name="직사각형 22">
            <a:extLst>
              <a:ext uri="{FF2B5EF4-FFF2-40B4-BE49-F238E27FC236}">
                <a16:creationId xmlns:a16="http://schemas.microsoft.com/office/drawing/2014/main" id="{DC3435D8-7718-414D-C2AC-C34D688E819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889544" y="1601561"/>
            <a:ext cx="190809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ko-KR" altLang="en-US" sz="1600" dirty="0">
                <a:ea typeface="맑은 고딕" pitchFamily="50" charset="-127"/>
                <a:cs typeface="Calibri" panose="020F0502020204030204" pitchFamily="34" charset="0"/>
              </a:rPr>
              <a:t>나이</a:t>
            </a:r>
            <a:endParaRPr lang="en-US" altLang="ko-KR" sz="1600" dirty="0">
              <a:ea typeface="맑은 고딕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직사각형 22">
            <a:extLst>
              <a:ext uri="{FF2B5EF4-FFF2-40B4-BE49-F238E27FC236}">
                <a16:creationId xmlns:a16="http://schemas.microsoft.com/office/drawing/2014/main" id="{E5E4E5A1-65C0-77EA-C5E2-3B500AD00A5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889544" y="2452345"/>
            <a:ext cx="227355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ko-KR" altLang="en-US" sz="1600" dirty="0">
                <a:ea typeface="맑은 고딕" pitchFamily="50" charset="-127"/>
                <a:cs typeface="Calibri" panose="020F0502020204030204" pitchFamily="34" charset="0"/>
              </a:rPr>
              <a:t>성별</a:t>
            </a:r>
            <a:endParaRPr lang="en-US" altLang="ko-KR" sz="1600" dirty="0">
              <a:ea typeface="맑은 고딕" pitchFamily="50" charset="-127"/>
              <a:cs typeface="Calibri" panose="020F0502020204030204" pitchFamily="34" charset="0"/>
            </a:endParaRPr>
          </a:p>
          <a:p>
            <a:pPr defTabSz="914400" latinLnBrk="1"/>
            <a:r>
              <a:rPr lang="en-US" altLang="ko-KR" sz="1600" dirty="0">
                <a:ea typeface="맑은 고딕" pitchFamily="50" charset="-127"/>
                <a:cs typeface="Calibri" panose="020F0502020204030204" pitchFamily="34" charset="0"/>
              </a:rPr>
              <a:t>(0=</a:t>
            </a:r>
            <a:r>
              <a:rPr lang="ko-KR" altLang="en-US" sz="1600" dirty="0">
                <a:ea typeface="맑은 고딕" pitchFamily="50" charset="-127"/>
                <a:cs typeface="Calibri" panose="020F0502020204030204" pitchFamily="34" charset="0"/>
              </a:rPr>
              <a:t>여성</a:t>
            </a:r>
            <a:r>
              <a:rPr lang="en-US" altLang="ko-KR" sz="1600" dirty="0">
                <a:ea typeface="맑은 고딕" pitchFamily="50" charset="-127"/>
                <a:cs typeface="Calibri" panose="020F0502020204030204" pitchFamily="34" charset="0"/>
              </a:rPr>
              <a:t>, 1=</a:t>
            </a:r>
            <a:r>
              <a:rPr lang="ko-KR" altLang="en-US" sz="1600" dirty="0">
                <a:ea typeface="맑은 고딕" pitchFamily="50" charset="-127"/>
                <a:cs typeface="Calibri" panose="020F0502020204030204" pitchFamily="34" charset="0"/>
              </a:rPr>
              <a:t>남성</a:t>
            </a:r>
            <a:r>
              <a:rPr lang="en-US" altLang="ko-KR" sz="1600" dirty="0">
                <a:ea typeface="맑은 고딕" pitchFamily="50" charset="-127"/>
                <a:cs typeface="Calibri" panose="020F0502020204030204" pitchFamily="34" charset="0"/>
              </a:rPr>
              <a:t>) </a:t>
            </a:r>
            <a:endParaRPr lang="en-US" altLang="ko" sz="1600" dirty="0">
              <a:ea typeface="맑은 고딕" pitchFamily="50" charset="-127"/>
              <a:cs typeface="Calibri" panose="020F0502020204030204" pitchFamily="34" charset="0"/>
            </a:endParaRPr>
          </a:p>
        </p:txBody>
      </p:sp>
      <p:sp>
        <p:nvSpPr>
          <p:cNvPr id="32" name="직사각형 22">
            <a:extLst>
              <a:ext uri="{FF2B5EF4-FFF2-40B4-BE49-F238E27FC236}">
                <a16:creationId xmlns:a16="http://schemas.microsoft.com/office/drawing/2014/main" id="{A86B60C9-EADB-16D1-A9FC-DD7F0BCC7AE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889544" y="3412784"/>
            <a:ext cx="391257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ko-KR" altLang="en-US" sz="1600" dirty="0">
                <a:ea typeface="맑은 고딕" pitchFamily="50" charset="-127"/>
                <a:cs typeface="Calibri" panose="020F0502020204030204" pitchFamily="34" charset="0"/>
              </a:rPr>
              <a:t>콜레스테롤 수치가 </a:t>
            </a:r>
            <a:r>
              <a:rPr lang="ko-KR" altLang="en-US" sz="1600" dirty="0" err="1">
                <a:ea typeface="맑은 고딕" pitchFamily="50" charset="-127"/>
                <a:cs typeface="Calibri" panose="020F0502020204030204" pitchFamily="34" charset="0"/>
              </a:rPr>
              <a:t>높은지</a:t>
            </a:r>
            <a:r>
              <a:rPr lang="en-US" altLang="ko-KR" sz="1600" dirty="0">
                <a:ea typeface="맑은 고딕" pitchFamily="50" charset="-127"/>
                <a:cs typeface="Calibri" panose="020F0502020204030204" pitchFamily="34" charset="0"/>
              </a:rPr>
              <a:t>?</a:t>
            </a:r>
          </a:p>
          <a:p>
            <a:pPr defTabSz="914400" latinLnBrk="1"/>
            <a:r>
              <a:rPr lang="en-US" altLang="ko" sz="1600" dirty="0">
                <a:ea typeface="맑은 고딕" pitchFamily="50" charset="-127"/>
                <a:cs typeface="Calibri" panose="020F0502020204030204" pitchFamily="34" charset="0"/>
              </a:rPr>
              <a:t>(0=no, 1=yes)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D6DB049-070F-B038-F45A-92FAC5F8F177}"/>
              </a:ext>
            </a:extLst>
          </p:cNvPr>
          <p:cNvGrpSpPr/>
          <p:nvPr/>
        </p:nvGrpSpPr>
        <p:grpSpPr>
          <a:xfrm>
            <a:off x="654259" y="3345053"/>
            <a:ext cx="2275200" cy="728068"/>
            <a:chOff x="507291" y="1503363"/>
            <a:chExt cx="3813157" cy="108385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9" name="모서리가 둥근 직사각형 29">
              <a:extLst>
                <a:ext uri="{FF2B5EF4-FFF2-40B4-BE49-F238E27FC236}">
                  <a16:creationId xmlns:a16="http://schemas.microsoft.com/office/drawing/2014/main" id="{94573C9C-8151-D0BD-90D4-14447FC7182C}"/>
                </a:ext>
              </a:extLst>
            </p:cNvPr>
            <p:cNvSpPr/>
            <p:nvPr/>
          </p:nvSpPr>
          <p:spPr>
            <a:xfrm>
              <a:off x="766762" y="1503363"/>
              <a:ext cx="3294218" cy="1083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ea typeface="맑은 고딕" pitchFamily="50" charset="-127"/>
              </a:endParaRPr>
            </a:p>
          </p:txBody>
        </p:sp>
        <p:sp>
          <p:nvSpPr>
            <p:cNvPr id="30" name="Text Box 8">
              <a:extLst>
                <a:ext uri="{FF2B5EF4-FFF2-40B4-BE49-F238E27FC236}">
                  <a16:creationId xmlns:a16="http://schemas.microsoft.com/office/drawing/2014/main" id="{9C0598E1-7F9F-8AB4-C588-BB5723C5FF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291" y="1739719"/>
              <a:ext cx="3813157" cy="50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 err="1">
                  <a:cs typeface="Calibri" panose="020F0502020204030204" pitchFamily="34" charset="0"/>
                </a:rPr>
                <a:t>HighChol</a:t>
              </a:r>
              <a:endParaRPr lang="en-US" altLang="ko-KR" sz="1600" b="1" dirty="0">
                <a:cs typeface="Calibri" panose="020F0502020204030204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13444D5-1BEA-BC53-F8D1-7E04005628B2}"/>
              </a:ext>
            </a:extLst>
          </p:cNvPr>
          <p:cNvGrpSpPr/>
          <p:nvPr/>
        </p:nvGrpSpPr>
        <p:grpSpPr>
          <a:xfrm>
            <a:off x="762141" y="1415695"/>
            <a:ext cx="2054256" cy="769578"/>
            <a:chOff x="625398" y="1503363"/>
            <a:chExt cx="4338469" cy="108385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5" name="모서리가 둥근 직사각형 29">
              <a:extLst>
                <a:ext uri="{FF2B5EF4-FFF2-40B4-BE49-F238E27FC236}">
                  <a16:creationId xmlns:a16="http://schemas.microsoft.com/office/drawing/2014/main" id="{4D359E4C-E6EF-17B6-31FE-64EE1002EA8D}"/>
                </a:ext>
              </a:extLst>
            </p:cNvPr>
            <p:cNvSpPr/>
            <p:nvPr/>
          </p:nvSpPr>
          <p:spPr>
            <a:xfrm>
              <a:off x="766761" y="1503363"/>
              <a:ext cx="4197106" cy="1083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ea typeface="맑은 고딕" pitchFamily="50" charset="-127"/>
              </a:endParaRPr>
            </a:p>
          </p:txBody>
        </p:sp>
        <p:sp>
          <p:nvSpPr>
            <p:cNvPr id="6" name="Text Box 8">
              <a:extLst>
                <a:ext uri="{FF2B5EF4-FFF2-40B4-BE49-F238E27FC236}">
                  <a16:creationId xmlns:a16="http://schemas.microsoft.com/office/drawing/2014/main" id="{F9AE99EB-A6AC-4D7B-A1DD-D65814EBC4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398" y="1759836"/>
              <a:ext cx="4320701" cy="476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cs typeface="Calibri" panose="020F0502020204030204" pitchFamily="34" charset="0"/>
                </a:rPr>
                <a:t>Age</a:t>
              </a:r>
            </a:p>
          </p:txBody>
        </p:sp>
      </p:grpSp>
      <p:sp>
        <p:nvSpPr>
          <p:cNvPr id="34" name="직사각형 22">
            <a:extLst>
              <a:ext uri="{FF2B5EF4-FFF2-40B4-BE49-F238E27FC236}">
                <a16:creationId xmlns:a16="http://schemas.microsoft.com/office/drawing/2014/main" id="{7FC64B95-1938-D27C-E660-20FC3A51130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889544" y="4461367"/>
            <a:ext cx="828616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ko-KR" altLang="en-US" sz="1600" dirty="0" err="1">
                <a:ea typeface="맑은 고딕" pitchFamily="50" charset="-127"/>
                <a:cs typeface="Calibri" panose="020F0502020204030204" pitchFamily="34" charset="0"/>
              </a:rPr>
              <a:t>저체중</a:t>
            </a:r>
            <a:r>
              <a:rPr lang="ko-KR" altLang="en-US" sz="1600" dirty="0">
                <a:ea typeface="맑은 고딕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600" dirty="0">
                <a:ea typeface="맑은 고딕" pitchFamily="50" charset="-127"/>
                <a:cs typeface="Calibri" panose="020F0502020204030204" pitchFamily="34" charset="0"/>
              </a:rPr>
              <a:t>18.5</a:t>
            </a:r>
            <a:r>
              <a:rPr lang="ko-KR" altLang="en-US" sz="1600" dirty="0">
                <a:ea typeface="맑은 고딕" pitchFamily="50" charset="-127"/>
                <a:cs typeface="Calibri" panose="020F0502020204030204" pitchFamily="34" charset="0"/>
              </a:rPr>
              <a:t>미만</a:t>
            </a:r>
            <a:r>
              <a:rPr lang="en-US" altLang="ko-KR" sz="1600" dirty="0">
                <a:ea typeface="맑은 고딕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1600" dirty="0">
                <a:ea typeface="맑은 고딕" pitchFamily="50" charset="-127"/>
                <a:cs typeface="Calibri" panose="020F0502020204030204" pitchFamily="34" charset="0"/>
              </a:rPr>
              <a:t>정상 </a:t>
            </a:r>
            <a:r>
              <a:rPr lang="en-US" altLang="ko-KR" sz="1600" dirty="0">
                <a:ea typeface="맑은 고딕" pitchFamily="50" charset="-127"/>
                <a:cs typeface="Calibri" panose="020F0502020204030204" pitchFamily="34" charset="0"/>
              </a:rPr>
              <a:t>18.5~24.9, </a:t>
            </a:r>
            <a:r>
              <a:rPr lang="ko-KR" altLang="en-US" sz="1600" dirty="0">
                <a:ea typeface="맑은 고딕" pitchFamily="50" charset="-127"/>
                <a:cs typeface="Calibri" panose="020F0502020204030204" pitchFamily="34" charset="0"/>
              </a:rPr>
              <a:t>과체중 </a:t>
            </a:r>
            <a:r>
              <a:rPr lang="en-US" altLang="ko-KR" sz="1600" dirty="0">
                <a:ea typeface="맑은 고딕" pitchFamily="50" charset="-127"/>
                <a:cs typeface="Calibri" panose="020F0502020204030204" pitchFamily="34" charset="0"/>
              </a:rPr>
              <a:t>25~29.9, </a:t>
            </a:r>
            <a:r>
              <a:rPr lang="ko-KR" altLang="en-US" sz="1600" dirty="0">
                <a:ea typeface="맑은 고딕" pitchFamily="50" charset="-127"/>
                <a:cs typeface="Calibri" panose="020F0502020204030204" pitchFamily="34" charset="0"/>
              </a:rPr>
              <a:t>비만 </a:t>
            </a:r>
            <a:r>
              <a:rPr lang="en-US" altLang="ko-KR" sz="1600" dirty="0">
                <a:ea typeface="맑은 고딕" pitchFamily="50" charset="-127"/>
                <a:cs typeface="Calibri" panose="020F0502020204030204" pitchFamily="34" charset="0"/>
              </a:rPr>
              <a:t>30~ </a:t>
            </a:r>
            <a:endParaRPr lang="en-US" altLang="ko" sz="1600" dirty="0">
              <a:ea typeface="맑은 고딕" pitchFamily="50" charset="-127"/>
              <a:cs typeface="Calibri" panose="020F0502020204030204" pitchFamily="34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F3CD410-6A02-5651-279F-A7D87763A2CB}"/>
              </a:ext>
            </a:extLst>
          </p:cNvPr>
          <p:cNvGrpSpPr/>
          <p:nvPr/>
        </p:nvGrpSpPr>
        <p:grpSpPr>
          <a:xfrm>
            <a:off x="654259" y="4301473"/>
            <a:ext cx="2275201" cy="758429"/>
            <a:chOff x="507291" y="1503363"/>
            <a:chExt cx="3813157" cy="108385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6" name="모서리가 둥근 직사각형 29">
              <a:extLst>
                <a:ext uri="{FF2B5EF4-FFF2-40B4-BE49-F238E27FC236}">
                  <a16:creationId xmlns:a16="http://schemas.microsoft.com/office/drawing/2014/main" id="{8E89CDEA-7927-FE1B-9463-515DD409162F}"/>
                </a:ext>
              </a:extLst>
            </p:cNvPr>
            <p:cNvSpPr/>
            <p:nvPr/>
          </p:nvSpPr>
          <p:spPr>
            <a:xfrm>
              <a:off x="766762" y="1503363"/>
              <a:ext cx="3294218" cy="1083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ea typeface="맑은 고딕" pitchFamily="50" charset="-127"/>
              </a:endParaRPr>
            </a:p>
          </p:txBody>
        </p:sp>
        <p:sp>
          <p:nvSpPr>
            <p:cNvPr id="37" name="Text Box 8">
              <a:extLst>
                <a:ext uri="{FF2B5EF4-FFF2-40B4-BE49-F238E27FC236}">
                  <a16:creationId xmlns:a16="http://schemas.microsoft.com/office/drawing/2014/main" id="{426B988A-B038-EB1C-7CDB-F3B4822A5A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291" y="1749806"/>
              <a:ext cx="3813157" cy="483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cs typeface="Calibri" panose="020F0502020204030204" pitchFamily="34" charset="0"/>
                </a:rPr>
                <a:t>BMI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79653BC-660A-B648-B0BB-E95BB964ABFF}"/>
              </a:ext>
            </a:extLst>
          </p:cNvPr>
          <p:cNvGrpSpPr/>
          <p:nvPr/>
        </p:nvGrpSpPr>
        <p:grpSpPr>
          <a:xfrm>
            <a:off x="541860" y="5288255"/>
            <a:ext cx="2387599" cy="1008143"/>
            <a:chOff x="428392" y="1503363"/>
            <a:chExt cx="3813157" cy="108385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0" name="모서리가 둥근 직사각형 29">
              <a:extLst>
                <a:ext uri="{FF2B5EF4-FFF2-40B4-BE49-F238E27FC236}">
                  <a16:creationId xmlns:a16="http://schemas.microsoft.com/office/drawing/2014/main" id="{4A091BFE-F5C8-8A41-5364-FF33A3092389}"/>
                </a:ext>
              </a:extLst>
            </p:cNvPr>
            <p:cNvSpPr/>
            <p:nvPr/>
          </p:nvSpPr>
          <p:spPr>
            <a:xfrm>
              <a:off x="766762" y="1503363"/>
              <a:ext cx="3294218" cy="1083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ea typeface="맑은 고딕" pitchFamily="50" charset="-127"/>
              </a:endParaRPr>
            </a:p>
          </p:txBody>
        </p:sp>
        <p:sp>
          <p:nvSpPr>
            <p:cNvPr id="41" name="Text Box 8">
              <a:extLst>
                <a:ext uri="{FF2B5EF4-FFF2-40B4-BE49-F238E27FC236}">
                  <a16:creationId xmlns:a16="http://schemas.microsoft.com/office/drawing/2014/main" id="{A52CCF13-BAD3-5055-C241-26DA64B9F9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392" y="1836340"/>
              <a:ext cx="3813157" cy="363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1600" b="1" i="0" dirty="0" err="1">
                  <a:effectLst/>
                  <a:latin typeface="Helvetica Neue"/>
                </a:rPr>
                <a:t>PhysActivity</a:t>
              </a:r>
              <a:endParaRPr lang="en-US" altLang="ko-KR" sz="1600" b="1" dirty="0">
                <a:cs typeface="Calibri" panose="020F0502020204030204" pitchFamily="34" charset="0"/>
              </a:endParaRPr>
            </a:p>
          </p:txBody>
        </p:sp>
      </p:grpSp>
      <p:sp>
        <p:nvSpPr>
          <p:cNvPr id="43" name="직사각형 22">
            <a:extLst>
              <a:ext uri="{FF2B5EF4-FFF2-40B4-BE49-F238E27FC236}">
                <a16:creationId xmlns:a16="http://schemas.microsoft.com/office/drawing/2014/main" id="{DBC3A3DA-35F6-6181-8926-CC566607073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889544" y="5344076"/>
            <a:ext cx="828616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en-US" altLang="ko-KR" sz="1600" b="0" i="0" dirty="0">
                <a:effectLst/>
                <a:latin typeface="+mj-lt"/>
              </a:rPr>
              <a:t>physical activity in past 30 days - not including job</a:t>
            </a:r>
            <a:br>
              <a:rPr lang="en-US" altLang="ko-KR" sz="1600" dirty="0">
                <a:latin typeface="+mj-lt"/>
              </a:rPr>
            </a:br>
            <a:r>
              <a:rPr lang="en-US" altLang="ko-KR" sz="1600" b="0" i="0" dirty="0">
                <a:effectLst/>
                <a:latin typeface="+mj-lt"/>
              </a:rPr>
              <a:t>30</a:t>
            </a:r>
            <a:r>
              <a:rPr lang="ko-KR" altLang="en-US" sz="1600" b="0" i="0" dirty="0">
                <a:effectLst/>
                <a:latin typeface="+mj-lt"/>
              </a:rPr>
              <a:t>일 내에 운동을 했는지 여부</a:t>
            </a:r>
            <a:endParaRPr lang="en-US" altLang="ko-KR" sz="1600" b="0" i="0" dirty="0">
              <a:effectLst/>
              <a:latin typeface="+mj-lt"/>
              <a:ea typeface="맑은 고딕" pitchFamily="50" charset="-127"/>
              <a:cs typeface="Calibri" panose="020F0502020204030204" pitchFamily="34" charset="0"/>
            </a:endParaRPr>
          </a:p>
          <a:p>
            <a:r>
              <a:rPr lang="en-US" altLang="ko" sz="1600" dirty="0">
                <a:ea typeface="맑은 고딕" pitchFamily="50" charset="-127"/>
                <a:cs typeface="Calibri" panose="020F0502020204030204" pitchFamily="34" charset="0"/>
              </a:rPr>
              <a:t>(0=no, 1=yes)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03C3362-FA35-3510-73C1-80F77AA1D25C}"/>
              </a:ext>
            </a:extLst>
          </p:cNvPr>
          <p:cNvGrpSpPr/>
          <p:nvPr/>
        </p:nvGrpSpPr>
        <p:grpSpPr>
          <a:xfrm>
            <a:off x="668859" y="2413625"/>
            <a:ext cx="2273558" cy="703076"/>
            <a:chOff x="428392" y="1503363"/>
            <a:chExt cx="3813157" cy="108385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6" name="모서리가 둥근 직사각형 29">
              <a:extLst>
                <a:ext uri="{FF2B5EF4-FFF2-40B4-BE49-F238E27FC236}">
                  <a16:creationId xmlns:a16="http://schemas.microsoft.com/office/drawing/2014/main" id="{E27621E5-D7FA-4031-BB4D-A943328DF26C}"/>
                </a:ext>
              </a:extLst>
            </p:cNvPr>
            <p:cNvSpPr/>
            <p:nvPr/>
          </p:nvSpPr>
          <p:spPr>
            <a:xfrm>
              <a:off x="766762" y="1503363"/>
              <a:ext cx="3294218" cy="1083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ea typeface="맑은 고딕" pitchFamily="50" charset="-127"/>
              </a:endParaRPr>
            </a:p>
          </p:txBody>
        </p:sp>
        <p:sp>
          <p:nvSpPr>
            <p:cNvPr id="47" name="Text Box 8">
              <a:extLst>
                <a:ext uri="{FF2B5EF4-FFF2-40B4-BE49-F238E27FC236}">
                  <a16:creationId xmlns:a16="http://schemas.microsoft.com/office/drawing/2014/main" id="{D12072AD-E131-84B7-54C4-41C8DFD4C7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392" y="1757370"/>
              <a:ext cx="3813157" cy="521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cs typeface="Calibri" panose="020F0502020204030204" pitchFamily="34" charset="0"/>
                </a:rPr>
                <a:t>Sex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3745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 30">
            <a:extLst>
              <a:ext uri="{FF2B5EF4-FFF2-40B4-BE49-F238E27FC236}">
                <a16:creationId xmlns:a16="http://schemas.microsoft.com/office/drawing/2014/main" id="{8322C58B-D07F-9F56-3BE4-C04CAAF27620}"/>
              </a:ext>
            </a:extLst>
          </p:cNvPr>
          <p:cNvSpPr/>
          <p:nvPr/>
        </p:nvSpPr>
        <p:spPr>
          <a:xfrm>
            <a:off x="1936599" y="5549960"/>
            <a:ext cx="9283922" cy="765355"/>
          </a:xfrm>
          <a:custGeom>
            <a:avLst/>
            <a:gdLst>
              <a:gd name="connsiteX0" fmla="*/ 0 w 4590578"/>
              <a:gd name="connsiteY0" fmla="*/ 0 h 639683"/>
              <a:gd name="connsiteX1" fmla="*/ 4338550 w 4590578"/>
              <a:gd name="connsiteY1" fmla="*/ 0 h 639683"/>
              <a:gd name="connsiteX2" fmla="*/ 4590578 w 4590578"/>
              <a:gd name="connsiteY2" fmla="*/ 319842 h 639683"/>
              <a:gd name="connsiteX3" fmla="*/ 4338550 w 4590578"/>
              <a:gd name="connsiteY3" fmla="*/ 639683 h 639683"/>
              <a:gd name="connsiteX4" fmla="*/ 0 w 4590578"/>
              <a:gd name="connsiteY4" fmla="*/ 639683 h 639683"/>
              <a:gd name="connsiteX5" fmla="*/ 0 w 4590578"/>
              <a:gd name="connsiteY5" fmla="*/ 537117 h 639683"/>
              <a:gd name="connsiteX6" fmla="*/ 16994 w 4590578"/>
              <a:gd name="connsiteY6" fmla="*/ 535403 h 639683"/>
              <a:gd name="connsiteX7" fmla="*/ 184956 w 4590578"/>
              <a:gd name="connsiteY7" fmla="*/ 329321 h 639683"/>
              <a:gd name="connsiteX8" fmla="*/ 16994 w 4590578"/>
              <a:gd name="connsiteY8" fmla="*/ 123239 h 639683"/>
              <a:gd name="connsiteX9" fmla="*/ 0 w 4590578"/>
              <a:gd name="connsiteY9" fmla="*/ 121526 h 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0578" h="639683">
                <a:moveTo>
                  <a:pt x="0" y="0"/>
                </a:moveTo>
                <a:lnTo>
                  <a:pt x="4338550" y="0"/>
                </a:lnTo>
                <a:cubicBezTo>
                  <a:pt x="4477741" y="0"/>
                  <a:pt x="4590578" y="143198"/>
                  <a:pt x="4590578" y="319842"/>
                </a:cubicBezTo>
                <a:cubicBezTo>
                  <a:pt x="4590578" y="496485"/>
                  <a:pt x="4477741" y="639683"/>
                  <a:pt x="4338550" y="639683"/>
                </a:cubicBezTo>
                <a:lnTo>
                  <a:pt x="0" y="639683"/>
                </a:lnTo>
                <a:lnTo>
                  <a:pt x="0" y="537117"/>
                </a:lnTo>
                <a:lnTo>
                  <a:pt x="16994" y="535403"/>
                </a:lnTo>
                <a:cubicBezTo>
                  <a:pt x="112850" y="515788"/>
                  <a:pt x="184956" y="430975"/>
                  <a:pt x="184956" y="329321"/>
                </a:cubicBezTo>
                <a:cubicBezTo>
                  <a:pt x="184956" y="227667"/>
                  <a:pt x="112850" y="142854"/>
                  <a:pt x="16994" y="123239"/>
                </a:cubicBezTo>
                <a:lnTo>
                  <a:pt x="0" y="12152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accent5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ea typeface="맑은 고딕" pitchFamily="50" charset="-127"/>
            </a:endParaRPr>
          </a:p>
        </p:txBody>
      </p:sp>
      <p:sp>
        <p:nvSpPr>
          <p:cNvPr id="44" name="자유형 30">
            <a:extLst>
              <a:ext uri="{FF2B5EF4-FFF2-40B4-BE49-F238E27FC236}">
                <a16:creationId xmlns:a16="http://schemas.microsoft.com/office/drawing/2014/main" id="{CBD87396-3E6A-4CF8-EB33-B9FF5F6A0C72}"/>
              </a:ext>
            </a:extLst>
          </p:cNvPr>
          <p:cNvSpPr/>
          <p:nvPr/>
        </p:nvSpPr>
        <p:spPr>
          <a:xfrm>
            <a:off x="1936599" y="4555453"/>
            <a:ext cx="9283922" cy="748862"/>
          </a:xfrm>
          <a:custGeom>
            <a:avLst/>
            <a:gdLst>
              <a:gd name="connsiteX0" fmla="*/ 0 w 4590578"/>
              <a:gd name="connsiteY0" fmla="*/ 0 h 639683"/>
              <a:gd name="connsiteX1" fmla="*/ 4338550 w 4590578"/>
              <a:gd name="connsiteY1" fmla="*/ 0 h 639683"/>
              <a:gd name="connsiteX2" fmla="*/ 4590578 w 4590578"/>
              <a:gd name="connsiteY2" fmla="*/ 319842 h 639683"/>
              <a:gd name="connsiteX3" fmla="*/ 4338550 w 4590578"/>
              <a:gd name="connsiteY3" fmla="*/ 639683 h 639683"/>
              <a:gd name="connsiteX4" fmla="*/ 0 w 4590578"/>
              <a:gd name="connsiteY4" fmla="*/ 639683 h 639683"/>
              <a:gd name="connsiteX5" fmla="*/ 0 w 4590578"/>
              <a:gd name="connsiteY5" fmla="*/ 537117 h 639683"/>
              <a:gd name="connsiteX6" fmla="*/ 16994 w 4590578"/>
              <a:gd name="connsiteY6" fmla="*/ 535403 h 639683"/>
              <a:gd name="connsiteX7" fmla="*/ 184956 w 4590578"/>
              <a:gd name="connsiteY7" fmla="*/ 329321 h 639683"/>
              <a:gd name="connsiteX8" fmla="*/ 16994 w 4590578"/>
              <a:gd name="connsiteY8" fmla="*/ 123239 h 639683"/>
              <a:gd name="connsiteX9" fmla="*/ 0 w 4590578"/>
              <a:gd name="connsiteY9" fmla="*/ 121526 h 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0578" h="639683">
                <a:moveTo>
                  <a:pt x="0" y="0"/>
                </a:moveTo>
                <a:lnTo>
                  <a:pt x="4338550" y="0"/>
                </a:lnTo>
                <a:cubicBezTo>
                  <a:pt x="4477741" y="0"/>
                  <a:pt x="4590578" y="143198"/>
                  <a:pt x="4590578" y="319842"/>
                </a:cubicBezTo>
                <a:cubicBezTo>
                  <a:pt x="4590578" y="496485"/>
                  <a:pt x="4477741" y="639683"/>
                  <a:pt x="4338550" y="639683"/>
                </a:cubicBezTo>
                <a:lnTo>
                  <a:pt x="0" y="639683"/>
                </a:lnTo>
                <a:lnTo>
                  <a:pt x="0" y="537117"/>
                </a:lnTo>
                <a:lnTo>
                  <a:pt x="16994" y="535403"/>
                </a:lnTo>
                <a:cubicBezTo>
                  <a:pt x="112850" y="515788"/>
                  <a:pt x="184956" y="430975"/>
                  <a:pt x="184956" y="329321"/>
                </a:cubicBezTo>
                <a:cubicBezTo>
                  <a:pt x="184956" y="227667"/>
                  <a:pt x="112850" y="142854"/>
                  <a:pt x="16994" y="123239"/>
                </a:cubicBezTo>
                <a:lnTo>
                  <a:pt x="0" y="12152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accent5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F7C1AE-E3C6-EF2D-0018-00C77CFED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01. Column </a:t>
            </a:r>
            <a:r>
              <a:rPr lang="ko-KR" altLang="en-US" b="1" dirty="0"/>
              <a:t>설명</a:t>
            </a:r>
          </a:p>
        </p:txBody>
      </p:sp>
      <p:sp>
        <p:nvSpPr>
          <p:cNvPr id="16" name="자유형 30">
            <a:extLst>
              <a:ext uri="{FF2B5EF4-FFF2-40B4-BE49-F238E27FC236}">
                <a16:creationId xmlns:a16="http://schemas.microsoft.com/office/drawing/2014/main" id="{292AEA12-EFC7-7207-D92E-7C073A6EF7D7}"/>
              </a:ext>
            </a:extLst>
          </p:cNvPr>
          <p:cNvSpPr/>
          <p:nvPr/>
        </p:nvSpPr>
        <p:spPr>
          <a:xfrm>
            <a:off x="1936599" y="3540925"/>
            <a:ext cx="9283922" cy="705591"/>
          </a:xfrm>
          <a:custGeom>
            <a:avLst/>
            <a:gdLst>
              <a:gd name="connsiteX0" fmla="*/ 0 w 4590578"/>
              <a:gd name="connsiteY0" fmla="*/ 0 h 639683"/>
              <a:gd name="connsiteX1" fmla="*/ 4338550 w 4590578"/>
              <a:gd name="connsiteY1" fmla="*/ 0 h 639683"/>
              <a:gd name="connsiteX2" fmla="*/ 4590578 w 4590578"/>
              <a:gd name="connsiteY2" fmla="*/ 319842 h 639683"/>
              <a:gd name="connsiteX3" fmla="*/ 4338550 w 4590578"/>
              <a:gd name="connsiteY3" fmla="*/ 639683 h 639683"/>
              <a:gd name="connsiteX4" fmla="*/ 0 w 4590578"/>
              <a:gd name="connsiteY4" fmla="*/ 639683 h 639683"/>
              <a:gd name="connsiteX5" fmla="*/ 0 w 4590578"/>
              <a:gd name="connsiteY5" fmla="*/ 537117 h 639683"/>
              <a:gd name="connsiteX6" fmla="*/ 16994 w 4590578"/>
              <a:gd name="connsiteY6" fmla="*/ 535403 h 639683"/>
              <a:gd name="connsiteX7" fmla="*/ 184956 w 4590578"/>
              <a:gd name="connsiteY7" fmla="*/ 329321 h 639683"/>
              <a:gd name="connsiteX8" fmla="*/ 16994 w 4590578"/>
              <a:gd name="connsiteY8" fmla="*/ 123239 h 639683"/>
              <a:gd name="connsiteX9" fmla="*/ 0 w 4590578"/>
              <a:gd name="connsiteY9" fmla="*/ 121526 h 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0578" h="639683">
                <a:moveTo>
                  <a:pt x="0" y="0"/>
                </a:moveTo>
                <a:lnTo>
                  <a:pt x="4338550" y="0"/>
                </a:lnTo>
                <a:cubicBezTo>
                  <a:pt x="4477741" y="0"/>
                  <a:pt x="4590578" y="143198"/>
                  <a:pt x="4590578" y="319842"/>
                </a:cubicBezTo>
                <a:cubicBezTo>
                  <a:pt x="4590578" y="496485"/>
                  <a:pt x="4477741" y="639683"/>
                  <a:pt x="4338550" y="639683"/>
                </a:cubicBezTo>
                <a:lnTo>
                  <a:pt x="0" y="639683"/>
                </a:lnTo>
                <a:lnTo>
                  <a:pt x="0" y="537117"/>
                </a:lnTo>
                <a:lnTo>
                  <a:pt x="16994" y="535403"/>
                </a:lnTo>
                <a:cubicBezTo>
                  <a:pt x="112850" y="515788"/>
                  <a:pt x="184956" y="430975"/>
                  <a:pt x="184956" y="329321"/>
                </a:cubicBezTo>
                <a:cubicBezTo>
                  <a:pt x="184956" y="227667"/>
                  <a:pt x="112850" y="142854"/>
                  <a:pt x="16994" y="123239"/>
                </a:cubicBezTo>
                <a:lnTo>
                  <a:pt x="0" y="12152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accent5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ea typeface="맑은 고딕" pitchFamily="50" charset="-127"/>
            </a:endParaRPr>
          </a:p>
        </p:txBody>
      </p:sp>
      <p:sp>
        <p:nvSpPr>
          <p:cNvPr id="17" name="직사각형 22">
            <a:extLst>
              <a:ext uri="{FF2B5EF4-FFF2-40B4-BE49-F238E27FC236}">
                <a16:creationId xmlns:a16="http://schemas.microsoft.com/office/drawing/2014/main" id="{DC3435D8-7718-414D-C2AC-C34D688E819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244977" y="3599221"/>
            <a:ext cx="690801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ko-KR" altLang="en-US" sz="1600" i="0" dirty="0">
                <a:effectLst/>
              </a:rPr>
              <a:t>한 주에 일정 횟수 이상 음주여부</a:t>
            </a:r>
            <a:r>
              <a:rPr lang="en-US" altLang="ko-KR" sz="1600" i="0" dirty="0">
                <a:effectLst/>
              </a:rPr>
              <a:t>(</a:t>
            </a:r>
            <a:r>
              <a:rPr lang="ko-KR" altLang="en-US" sz="1600" i="0" dirty="0">
                <a:effectLst/>
              </a:rPr>
              <a:t>남자</a:t>
            </a:r>
            <a:r>
              <a:rPr lang="en-US" altLang="ko-KR" sz="1600" i="0" dirty="0">
                <a:effectLst/>
              </a:rPr>
              <a:t>: 14</a:t>
            </a:r>
            <a:r>
              <a:rPr lang="ko-KR" altLang="en-US" sz="1600" i="0" dirty="0">
                <a:effectLst/>
              </a:rPr>
              <a:t>번 이상</a:t>
            </a:r>
            <a:r>
              <a:rPr lang="en-US" altLang="ko-KR" sz="1600" i="0" dirty="0">
                <a:effectLst/>
              </a:rPr>
              <a:t>,</a:t>
            </a:r>
            <a:r>
              <a:rPr lang="ko-KR" altLang="en-US" sz="1600" i="0" dirty="0">
                <a:effectLst/>
              </a:rPr>
              <a:t> 여자</a:t>
            </a:r>
            <a:r>
              <a:rPr lang="en-US" altLang="ko-KR" sz="1600" i="0" dirty="0">
                <a:effectLst/>
              </a:rPr>
              <a:t>:7</a:t>
            </a:r>
            <a:r>
              <a:rPr lang="ko-KR" altLang="en-US" sz="1600" i="0" dirty="0">
                <a:effectLst/>
              </a:rPr>
              <a:t>번 이상</a:t>
            </a:r>
            <a:r>
              <a:rPr lang="en-US" altLang="ko-KR" sz="1600" i="0" dirty="0">
                <a:effectLst/>
              </a:rPr>
              <a:t>)</a:t>
            </a:r>
          </a:p>
          <a:p>
            <a:r>
              <a:rPr lang="en-US" altLang="ko" sz="1600" dirty="0">
                <a:cs typeface="Calibri" panose="020F0502020204030204" pitchFamily="34" charset="0"/>
              </a:rPr>
              <a:t>(0=no, 1=yes)</a:t>
            </a:r>
          </a:p>
        </p:txBody>
      </p:sp>
      <p:sp>
        <p:nvSpPr>
          <p:cNvPr id="27" name="직사각형 22">
            <a:extLst>
              <a:ext uri="{FF2B5EF4-FFF2-40B4-BE49-F238E27FC236}">
                <a16:creationId xmlns:a16="http://schemas.microsoft.com/office/drawing/2014/main" id="{E5E4E5A1-65C0-77EA-C5E2-3B500AD00A5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259642" y="4619572"/>
            <a:ext cx="789913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en-US" altLang="ko-KR" sz="1600" i="0" dirty="0">
                <a:effectLst/>
              </a:rPr>
              <a:t>Would you say that in general your health is : </a:t>
            </a:r>
            <a:r>
              <a:rPr lang="ko-KR" altLang="en-US" sz="1600" i="0" dirty="0">
                <a:effectLst/>
              </a:rPr>
              <a:t>평소 자신의 건강상태에 대한 답변</a:t>
            </a:r>
            <a:endParaRPr lang="en-US" altLang="ko-KR" sz="1600" i="0" dirty="0">
              <a:effectLst/>
            </a:endParaRPr>
          </a:p>
          <a:p>
            <a:pPr defTabSz="914400" latinLnBrk="1"/>
            <a:r>
              <a:rPr lang="en-US" altLang="ko-KR" sz="1600" dirty="0">
                <a:ea typeface="맑은 고딕" pitchFamily="50" charset="-127"/>
                <a:cs typeface="Calibri" panose="020F0502020204030204" pitchFamily="34" charset="0"/>
              </a:rPr>
              <a:t>(1=excellent, 2=very good, 3=good, 4=fair, 5=poor </a:t>
            </a:r>
            <a:endParaRPr lang="en-US" altLang="ko" sz="1600" dirty="0">
              <a:ea typeface="맑은 고딕" pitchFamily="50" charset="-127"/>
              <a:cs typeface="Calibri" panose="020F0502020204030204" pitchFamily="34" charset="0"/>
            </a:endParaRPr>
          </a:p>
        </p:txBody>
      </p:sp>
      <p:sp>
        <p:nvSpPr>
          <p:cNvPr id="32" name="직사각형 22">
            <a:extLst>
              <a:ext uri="{FF2B5EF4-FFF2-40B4-BE49-F238E27FC236}">
                <a16:creationId xmlns:a16="http://schemas.microsoft.com/office/drawing/2014/main" id="{A86B60C9-EADB-16D1-A9FC-DD7F0BCC7AE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238695" y="5576238"/>
            <a:ext cx="767074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en-US" altLang="ko-KR" sz="1600" i="0" dirty="0">
                <a:effectLst/>
              </a:rPr>
              <a:t>days of poor mental health scale 1-30 days</a:t>
            </a:r>
          </a:p>
          <a:p>
            <a:pPr defTabSz="914400" latinLnBrk="1"/>
            <a:r>
              <a:rPr lang="en-US" altLang="ko-KR" sz="1600" dirty="0"/>
              <a:t>(</a:t>
            </a:r>
            <a:r>
              <a:rPr lang="ko-KR" altLang="en-US" sz="1600" i="0" dirty="0">
                <a:effectLst/>
              </a:rPr>
              <a:t>정신건강이 안 좋은 날 수</a:t>
            </a:r>
            <a:r>
              <a:rPr lang="en-US" altLang="ko-KR" sz="1600" i="0" dirty="0">
                <a:effectLst/>
              </a:rPr>
              <a:t>)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D6DB049-070F-B038-F45A-92FAC5F8F177}"/>
              </a:ext>
            </a:extLst>
          </p:cNvPr>
          <p:cNvGrpSpPr/>
          <p:nvPr/>
        </p:nvGrpSpPr>
        <p:grpSpPr>
          <a:xfrm>
            <a:off x="552453" y="5548256"/>
            <a:ext cx="2553753" cy="821053"/>
            <a:chOff x="442296" y="1503363"/>
            <a:chExt cx="5120189" cy="108385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9" name="모서리가 둥근 직사각형 29">
              <a:extLst>
                <a:ext uri="{FF2B5EF4-FFF2-40B4-BE49-F238E27FC236}">
                  <a16:creationId xmlns:a16="http://schemas.microsoft.com/office/drawing/2014/main" id="{94573C9C-8151-D0BD-90D4-14447FC7182C}"/>
                </a:ext>
              </a:extLst>
            </p:cNvPr>
            <p:cNvSpPr/>
            <p:nvPr/>
          </p:nvSpPr>
          <p:spPr>
            <a:xfrm>
              <a:off x="766760" y="1503363"/>
              <a:ext cx="4795723" cy="1083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ea typeface="맑은 고딕" pitchFamily="50" charset="-127"/>
              </a:endParaRPr>
            </a:p>
          </p:txBody>
        </p:sp>
        <p:sp>
          <p:nvSpPr>
            <p:cNvPr id="30" name="Text Box 8">
              <a:extLst>
                <a:ext uri="{FF2B5EF4-FFF2-40B4-BE49-F238E27FC236}">
                  <a16:creationId xmlns:a16="http://schemas.microsoft.com/office/drawing/2014/main" id="{9C0598E1-7F9F-8AB4-C588-BB5723C5FF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296" y="1768257"/>
              <a:ext cx="5120189" cy="446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1600" b="1" i="0" dirty="0" err="1">
                  <a:effectLst/>
                  <a:latin typeface="Helvetica Neue"/>
                </a:rPr>
                <a:t>MentHlth</a:t>
              </a:r>
              <a:endParaRPr lang="en-US" altLang="ko-KR" sz="1600" b="1" dirty="0">
                <a:cs typeface="Calibri" panose="020F0502020204030204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13444D5-1BEA-BC53-F8D1-7E04005628B2}"/>
              </a:ext>
            </a:extLst>
          </p:cNvPr>
          <p:cNvGrpSpPr/>
          <p:nvPr/>
        </p:nvGrpSpPr>
        <p:grpSpPr>
          <a:xfrm>
            <a:off x="558735" y="3512993"/>
            <a:ext cx="2527742" cy="765500"/>
            <a:chOff x="574139" y="1503363"/>
            <a:chExt cx="4666969" cy="108385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5" name="모서리가 둥근 직사각형 29">
              <a:extLst>
                <a:ext uri="{FF2B5EF4-FFF2-40B4-BE49-F238E27FC236}">
                  <a16:creationId xmlns:a16="http://schemas.microsoft.com/office/drawing/2014/main" id="{4D359E4C-E6EF-17B6-31FE-64EE1002EA8D}"/>
                </a:ext>
              </a:extLst>
            </p:cNvPr>
            <p:cNvSpPr/>
            <p:nvPr/>
          </p:nvSpPr>
          <p:spPr>
            <a:xfrm>
              <a:off x="766761" y="1503363"/>
              <a:ext cx="4474347" cy="1083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ea typeface="맑은 고딕" pitchFamily="50" charset="-127"/>
              </a:endParaRPr>
            </a:p>
          </p:txBody>
        </p:sp>
        <p:sp>
          <p:nvSpPr>
            <p:cNvPr id="6" name="Text Box 8">
              <a:extLst>
                <a:ext uri="{FF2B5EF4-FFF2-40B4-BE49-F238E27FC236}">
                  <a16:creationId xmlns:a16="http://schemas.microsoft.com/office/drawing/2014/main" id="{F9AE99EB-A6AC-4D7B-A1DD-D65814EBC4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4139" y="1761607"/>
              <a:ext cx="4666969" cy="479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1600" b="1" i="0" dirty="0" err="1">
                  <a:effectLst/>
                  <a:latin typeface="Helvetica Neue"/>
                </a:rPr>
                <a:t>HvyAlcoholConsump</a:t>
              </a:r>
              <a:endParaRPr lang="en-US" altLang="ko-KR" sz="1600" b="1" dirty="0">
                <a:cs typeface="Calibri" panose="020F0502020204030204" pitchFamily="34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03C3362-FA35-3510-73C1-80F77AA1D25C}"/>
              </a:ext>
            </a:extLst>
          </p:cNvPr>
          <p:cNvGrpSpPr/>
          <p:nvPr/>
        </p:nvGrpSpPr>
        <p:grpSpPr>
          <a:xfrm>
            <a:off x="445452" y="4548326"/>
            <a:ext cx="2762193" cy="808579"/>
            <a:chOff x="428392" y="1503363"/>
            <a:chExt cx="3813157" cy="108385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6" name="모서리가 둥근 직사각형 29">
              <a:extLst>
                <a:ext uri="{FF2B5EF4-FFF2-40B4-BE49-F238E27FC236}">
                  <a16:creationId xmlns:a16="http://schemas.microsoft.com/office/drawing/2014/main" id="{E27621E5-D7FA-4031-BB4D-A943328DF26C}"/>
                </a:ext>
              </a:extLst>
            </p:cNvPr>
            <p:cNvSpPr/>
            <p:nvPr/>
          </p:nvSpPr>
          <p:spPr>
            <a:xfrm>
              <a:off x="766762" y="1503363"/>
              <a:ext cx="3294218" cy="1083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ea typeface="맑은 고딕" pitchFamily="50" charset="-127"/>
              </a:endParaRPr>
            </a:p>
          </p:txBody>
        </p:sp>
        <p:sp>
          <p:nvSpPr>
            <p:cNvPr id="47" name="Text Box 8">
              <a:extLst>
                <a:ext uri="{FF2B5EF4-FFF2-40B4-BE49-F238E27FC236}">
                  <a16:creationId xmlns:a16="http://schemas.microsoft.com/office/drawing/2014/main" id="{D12072AD-E131-84B7-54C4-41C8DFD4C7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392" y="1791420"/>
              <a:ext cx="3813157" cy="4538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1600" b="1" i="0" dirty="0" err="1">
                  <a:effectLst/>
                  <a:latin typeface="Helvetica Neue"/>
                </a:rPr>
                <a:t>GenHlth</a:t>
              </a:r>
              <a:endParaRPr lang="en-US" altLang="ko-KR" sz="1600" b="1" dirty="0">
                <a:cs typeface="Calibri" panose="020F0502020204030204" pitchFamily="34" charset="0"/>
              </a:endParaRPr>
            </a:p>
          </p:txBody>
        </p:sp>
      </p:grpSp>
      <p:sp>
        <p:nvSpPr>
          <p:cNvPr id="12" name="자유형 30">
            <a:extLst>
              <a:ext uri="{FF2B5EF4-FFF2-40B4-BE49-F238E27FC236}">
                <a16:creationId xmlns:a16="http://schemas.microsoft.com/office/drawing/2014/main" id="{A06E525B-BB71-AA36-B394-AE2F8114DE60}"/>
              </a:ext>
            </a:extLst>
          </p:cNvPr>
          <p:cNvSpPr/>
          <p:nvPr/>
        </p:nvSpPr>
        <p:spPr>
          <a:xfrm>
            <a:off x="1804057" y="1584931"/>
            <a:ext cx="9283926" cy="680680"/>
          </a:xfrm>
          <a:custGeom>
            <a:avLst/>
            <a:gdLst>
              <a:gd name="connsiteX0" fmla="*/ 0 w 4590578"/>
              <a:gd name="connsiteY0" fmla="*/ 0 h 639683"/>
              <a:gd name="connsiteX1" fmla="*/ 4338550 w 4590578"/>
              <a:gd name="connsiteY1" fmla="*/ 0 h 639683"/>
              <a:gd name="connsiteX2" fmla="*/ 4590578 w 4590578"/>
              <a:gd name="connsiteY2" fmla="*/ 319842 h 639683"/>
              <a:gd name="connsiteX3" fmla="*/ 4338550 w 4590578"/>
              <a:gd name="connsiteY3" fmla="*/ 639683 h 639683"/>
              <a:gd name="connsiteX4" fmla="*/ 0 w 4590578"/>
              <a:gd name="connsiteY4" fmla="*/ 639683 h 639683"/>
              <a:gd name="connsiteX5" fmla="*/ 0 w 4590578"/>
              <a:gd name="connsiteY5" fmla="*/ 537117 h 639683"/>
              <a:gd name="connsiteX6" fmla="*/ 16994 w 4590578"/>
              <a:gd name="connsiteY6" fmla="*/ 535403 h 639683"/>
              <a:gd name="connsiteX7" fmla="*/ 184956 w 4590578"/>
              <a:gd name="connsiteY7" fmla="*/ 329321 h 639683"/>
              <a:gd name="connsiteX8" fmla="*/ 16994 w 4590578"/>
              <a:gd name="connsiteY8" fmla="*/ 123239 h 639683"/>
              <a:gd name="connsiteX9" fmla="*/ 0 w 4590578"/>
              <a:gd name="connsiteY9" fmla="*/ 121526 h 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0578" h="639683">
                <a:moveTo>
                  <a:pt x="0" y="0"/>
                </a:moveTo>
                <a:lnTo>
                  <a:pt x="4338550" y="0"/>
                </a:lnTo>
                <a:cubicBezTo>
                  <a:pt x="4477741" y="0"/>
                  <a:pt x="4590578" y="143198"/>
                  <a:pt x="4590578" y="319842"/>
                </a:cubicBezTo>
                <a:cubicBezTo>
                  <a:pt x="4590578" y="496485"/>
                  <a:pt x="4477741" y="639683"/>
                  <a:pt x="4338550" y="639683"/>
                </a:cubicBezTo>
                <a:lnTo>
                  <a:pt x="0" y="639683"/>
                </a:lnTo>
                <a:lnTo>
                  <a:pt x="0" y="537117"/>
                </a:lnTo>
                <a:lnTo>
                  <a:pt x="16994" y="535403"/>
                </a:lnTo>
                <a:cubicBezTo>
                  <a:pt x="112850" y="515788"/>
                  <a:pt x="184956" y="430975"/>
                  <a:pt x="184956" y="329321"/>
                </a:cubicBezTo>
                <a:cubicBezTo>
                  <a:pt x="184956" y="227667"/>
                  <a:pt x="112850" y="142854"/>
                  <a:pt x="16994" y="123239"/>
                </a:cubicBezTo>
                <a:lnTo>
                  <a:pt x="0" y="12152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accent5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F41DB23-A3F2-D0AA-B2AB-14DA68AC1832}"/>
              </a:ext>
            </a:extLst>
          </p:cNvPr>
          <p:cNvGrpSpPr/>
          <p:nvPr/>
        </p:nvGrpSpPr>
        <p:grpSpPr>
          <a:xfrm>
            <a:off x="414193" y="1584931"/>
            <a:ext cx="2740485" cy="707785"/>
            <a:chOff x="428392" y="1503363"/>
            <a:chExt cx="3813157" cy="108385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4" name="모서리가 둥근 직사각형 29">
              <a:extLst>
                <a:ext uri="{FF2B5EF4-FFF2-40B4-BE49-F238E27FC236}">
                  <a16:creationId xmlns:a16="http://schemas.microsoft.com/office/drawing/2014/main" id="{11AD5FDC-0BD6-5763-C8E4-A093DA9AEA23}"/>
                </a:ext>
              </a:extLst>
            </p:cNvPr>
            <p:cNvSpPr/>
            <p:nvPr/>
          </p:nvSpPr>
          <p:spPr>
            <a:xfrm>
              <a:off x="766762" y="1503363"/>
              <a:ext cx="3294218" cy="1083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ea typeface="맑은 고딕" pitchFamily="50" charset="-127"/>
              </a:endParaRPr>
            </a:p>
          </p:txBody>
        </p:sp>
        <p:sp>
          <p:nvSpPr>
            <p:cNvPr id="15" name="Text Box 8">
              <a:extLst>
                <a:ext uri="{FF2B5EF4-FFF2-40B4-BE49-F238E27FC236}">
                  <a16:creationId xmlns:a16="http://schemas.microsoft.com/office/drawing/2014/main" id="{88BDB2EB-6CB2-04B4-4EA8-794F653439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392" y="1750945"/>
              <a:ext cx="3813157" cy="534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 defTabSz="914400" latinLnBrk="1"/>
              <a:r>
                <a:rPr lang="en-US" altLang="ko" sz="1600" b="1" dirty="0">
                  <a:ea typeface="맑은 고딕" pitchFamily="50" charset="-127"/>
                  <a:cs typeface="Calibri" panose="020F0502020204030204" pitchFamily="34" charset="0"/>
                </a:rPr>
                <a:t>Fruits</a:t>
              </a:r>
            </a:p>
          </p:txBody>
        </p:sp>
      </p:grpSp>
      <p:sp>
        <p:nvSpPr>
          <p:cNvPr id="18" name="직사각형 22">
            <a:extLst>
              <a:ext uri="{FF2B5EF4-FFF2-40B4-BE49-F238E27FC236}">
                <a16:creationId xmlns:a16="http://schemas.microsoft.com/office/drawing/2014/main" id="{84CD1591-268C-36AA-CA50-87E75149C4F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228383" y="1615747"/>
            <a:ext cx="828616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ko-KR" altLang="en-US" sz="1600" i="0" dirty="0">
                <a:effectLst/>
              </a:rPr>
              <a:t>하루에 과일을 한번이상 먹는지</a:t>
            </a:r>
            <a:endParaRPr lang="en-US" altLang="ko-KR" sz="1600" i="0" dirty="0">
              <a:effectLst/>
            </a:endParaRPr>
          </a:p>
          <a:p>
            <a:r>
              <a:rPr lang="en-US" altLang="ko" sz="1600" dirty="0">
                <a:ea typeface="맑은 고딕" pitchFamily="50" charset="-127"/>
                <a:cs typeface="Calibri" panose="020F0502020204030204" pitchFamily="34" charset="0"/>
              </a:rPr>
              <a:t>(0=no, 1=yes)</a:t>
            </a:r>
          </a:p>
        </p:txBody>
      </p:sp>
      <p:sp>
        <p:nvSpPr>
          <p:cNvPr id="19" name="자유형 30">
            <a:extLst>
              <a:ext uri="{FF2B5EF4-FFF2-40B4-BE49-F238E27FC236}">
                <a16:creationId xmlns:a16="http://schemas.microsoft.com/office/drawing/2014/main" id="{9860AD08-6889-0646-2107-C94C52A21B83}"/>
              </a:ext>
            </a:extLst>
          </p:cNvPr>
          <p:cNvSpPr/>
          <p:nvPr/>
        </p:nvSpPr>
        <p:spPr>
          <a:xfrm>
            <a:off x="1812824" y="2573634"/>
            <a:ext cx="9323459" cy="680680"/>
          </a:xfrm>
          <a:custGeom>
            <a:avLst/>
            <a:gdLst>
              <a:gd name="connsiteX0" fmla="*/ 0 w 4590578"/>
              <a:gd name="connsiteY0" fmla="*/ 0 h 639683"/>
              <a:gd name="connsiteX1" fmla="*/ 4338550 w 4590578"/>
              <a:gd name="connsiteY1" fmla="*/ 0 h 639683"/>
              <a:gd name="connsiteX2" fmla="*/ 4590578 w 4590578"/>
              <a:gd name="connsiteY2" fmla="*/ 319842 h 639683"/>
              <a:gd name="connsiteX3" fmla="*/ 4338550 w 4590578"/>
              <a:gd name="connsiteY3" fmla="*/ 639683 h 639683"/>
              <a:gd name="connsiteX4" fmla="*/ 0 w 4590578"/>
              <a:gd name="connsiteY4" fmla="*/ 639683 h 639683"/>
              <a:gd name="connsiteX5" fmla="*/ 0 w 4590578"/>
              <a:gd name="connsiteY5" fmla="*/ 537117 h 639683"/>
              <a:gd name="connsiteX6" fmla="*/ 16994 w 4590578"/>
              <a:gd name="connsiteY6" fmla="*/ 535403 h 639683"/>
              <a:gd name="connsiteX7" fmla="*/ 184956 w 4590578"/>
              <a:gd name="connsiteY7" fmla="*/ 329321 h 639683"/>
              <a:gd name="connsiteX8" fmla="*/ 16994 w 4590578"/>
              <a:gd name="connsiteY8" fmla="*/ 123239 h 639683"/>
              <a:gd name="connsiteX9" fmla="*/ 0 w 4590578"/>
              <a:gd name="connsiteY9" fmla="*/ 121526 h 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0578" h="639683">
                <a:moveTo>
                  <a:pt x="0" y="0"/>
                </a:moveTo>
                <a:lnTo>
                  <a:pt x="4338550" y="0"/>
                </a:lnTo>
                <a:cubicBezTo>
                  <a:pt x="4477741" y="0"/>
                  <a:pt x="4590578" y="143198"/>
                  <a:pt x="4590578" y="319842"/>
                </a:cubicBezTo>
                <a:cubicBezTo>
                  <a:pt x="4590578" y="496485"/>
                  <a:pt x="4477741" y="639683"/>
                  <a:pt x="4338550" y="639683"/>
                </a:cubicBezTo>
                <a:lnTo>
                  <a:pt x="0" y="639683"/>
                </a:lnTo>
                <a:lnTo>
                  <a:pt x="0" y="537117"/>
                </a:lnTo>
                <a:lnTo>
                  <a:pt x="16994" y="535403"/>
                </a:lnTo>
                <a:cubicBezTo>
                  <a:pt x="112850" y="515788"/>
                  <a:pt x="184956" y="430975"/>
                  <a:pt x="184956" y="329321"/>
                </a:cubicBezTo>
                <a:cubicBezTo>
                  <a:pt x="184956" y="227667"/>
                  <a:pt x="112850" y="142854"/>
                  <a:pt x="16994" y="123239"/>
                </a:cubicBezTo>
                <a:lnTo>
                  <a:pt x="0" y="12152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accent5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0721EA-460F-5B17-FA6F-15E1DFB16E5F}"/>
              </a:ext>
            </a:extLst>
          </p:cNvPr>
          <p:cNvGrpSpPr/>
          <p:nvPr/>
        </p:nvGrpSpPr>
        <p:grpSpPr>
          <a:xfrm>
            <a:off x="422961" y="2505794"/>
            <a:ext cx="2795915" cy="765500"/>
            <a:chOff x="428392" y="1503363"/>
            <a:chExt cx="3813157" cy="108385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1" name="모서리가 둥근 직사각형 29">
              <a:extLst>
                <a:ext uri="{FF2B5EF4-FFF2-40B4-BE49-F238E27FC236}">
                  <a16:creationId xmlns:a16="http://schemas.microsoft.com/office/drawing/2014/main" id="{67E3D635-A99A-AEE6-5F00-B06A098EA664}"/>
                </a:ext>
              </a:extLst>
            </p:cNvPr>
            <p:cNvSpPr/>
            <p:nvPr/>
          </p:nvSpPr>
          <p:spPr>
            <a:xfrm>
              <a:off x="766762" y="1503363"/>
              <a:ext cx="3294218" cy="1083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ea typeface="맑은 고딕" pitchFamily="50" charset="-127"/>
              </a:endParaRPr>
            </a:p>
          </p:txBody>
        </p:sp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28B1D5BA-EBE3-377E-8881-7E02C67A45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392" y="1778654"/>
              <a:ext cx="3813157" cy="479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 defTabSz="914400" latinLnBrk="1"/>
              <a:r>
                <a:rPr lang="en-US" altLang="ko" sz="1600" b="1" dirty="0">
                  <a:ea typeface="맑은 고딕" pitchFamily="50" charset="-127"/>
                  <a:cs typeface="Calibri" panose="020F0502020204030204" pitchFamily="34" charset="0"/>
                </a:rPr>
                <a:t>Veggies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75ECCE-EB13-CA62-8063-B8097A6DBED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244977" y="2603292"/>
            <a:ext cx="828616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ko-KR" altLang="en-US" sz="1600" i="0" dirty="0">
                <a:effectLst/>
              </a:rPr>
              <a:t>하루에 채소를 한번이상 먹는지</a:t>
            </a:r>
            <a:endParaRPr lang="en-US" altLang="ko-KR" sz="1600" i="0" dirty="0">
              <a:effectLst/>
            </a:endParaRPr>
          </a:p>
          <a:p>
            <a:r>
              <a:rPr lang="en-US" altLang="ko" sz="1600" dirty="0">
                <a:ea typeface="맑은 고딕" pitchFamily="50" charset="-127"/>
                <a:cs typeface="Calibri" panose="020F0502020204030204" pitchFamily="34" charset="0"/>
              </a:rPr>
              <a:t>(0=no, 1=yes)</a:t>
            </a:r>
          </a:p>
          <a:p>
            <a:pPr defTabSz="914400" latinLnBrk="1"/>
            <a:endParaRPr lang="en-US" altLang="ko" sz="1600" dirty="0">
              <a:ea typeface="맑은 고딕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184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7C1AE-E3C6-EF2D-0018-00C77CFED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01. column </a:t>
            </a:r>
            <a:r>
              <a:rPr lang="ko-KR" altLang="en-US" b="1" dirty="0"/>
              <a:t>설명</a:t>
            </a:r>
          </a:p>
        </p:txBody>
      </p:sp>
      <p:sp>
        <p:nvSpPr>
          <p:cNvPr id="16" name="자유형 30">
            <a:extLst>
              <a:ext uri="{FF2B5EF4-FFF2-40B4-BE49-F238E27FC236}">
                <a16:creationId xmlns:a16="http://schemas.microsoft.com/office/drawing/2014/main" id="{292AEA12-EFC7-7207-D92E-7C073A6EF7D7}"/>
              </a:ext>
            </a:extLst>
          </p:cNvPr>
          <p:cNvSpPr/>
          <p:nvPr/>
        </p:nvSpPr>
        <p:spPr>
          <a:xfrm>
            <a:off x="2339791" y="3006868"/>
            <a:ext cx="9300857" cy="635493"/>
          </a:xfrm>
          <a:custGeom>
            <a:avLst/>
            <a:gdLst>
              <a:gd name="connsiteX0" fmla="*/ 0 w 4590578"/>
              <a:gd name="connsiteY0" fmla="*/ 0 h 639683"/>
              <a:gd name="connsiteX1" fmla="*/ 4338550 w 4590578"/>
              <a:gd name="connsiteY1" fmla="*/ 0 h 639683"/>
              <a:gd name="connsiteX2" fmla="*/ 4590578 w 4590578"/>
              <a:gd name="connsiteY2" fmla="*/ 319842 h 639683"/>
              <a:gd name="connsiteX3" fmla="*/ 4338550 w 4590578"/>
              <a:gd name="connsiteY3" fmla="*/ 639683 h 639683"/>
              <a:gd name="connsiteX4" fmla="*/ 0 w 4590578"/>
              <a:gd name="connsiteY4" fmla="*/ 639683 h 639683"/>
              <a:gd name="connsiteX5" fmla="*/ 0 w 4590578"/>
              <a:gd name="connsiteY5" fmla="*/ 537117 h 639683"/>
              <a:gd name="connsiteX6" fmla="*/ 16994 w 4590578"/>
              <a:gd name="connsiteY6" fmla="*/ 535403 h 639683"/>
              <a:gd name="connsiteX7" fmla="*/ 184956 w 4590578"/>
              <a:gd name="connsiteY7" fmla="*/ 329321 h 639683"/>
              <a:gd name="connsiteX8" fmla="*/ 16994 w 4590578"/>
              <a:gd name="connsiteY8" fmla="*/ 123239 h 639683"/>
              <a:gd name="connsiteX9" fmla="*/ 0 w 4590578"/>
              <a:gd name="connsiteY9" fmla="*/ 121526 h 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0578" h="639683">
                <a:moveTo>
                  <a:pt x="0" y="0"/>
                </a:moveTo>
                <a:lnTo>
                  <a:pt x="4338550" y="0"/>
                </a:lnTo>
                <a:cubicBezTo>
                  <a:pt x="4477741" y="0"/>
                  <a:pt x="4590578" y="143198"/>
                  <a:pt x="4590578" y="319842"/>
                </a:cubicBezTo>
                <a:cubicBezTo>
                  <a:pt x="4590578" y="496485"/>
                  <a:pt x="4477741" y="639683"/>
                  <a:pt x="4338550" y="639683"/>
                </a:cubicBezTo>
                <a:lnTo>
                  <a:pt x="0" y="639683"/>
                </a:lnTo>
                <a:lnTo>
                  <a:pt x="0" y="537117"/>
                </a:lnTo>
                <a:lnTo>
                  <a:pt x="16994" y="535403"/>
                </a:lnTo>
                <a:cubicBezTo>
                  <a:pt x="112850" y="515788"/>
                  <a:pt x="184956" y="430975"/>
                  <a:pt x="184956" y="329321"/>
                </a:cubicBezTo>
                <a:cubicBezTo>
                  <a:pt x="184956" y="227667"/>
                  <a:pt x="112850" y="142854"/>
                  <a:pt x="16994" y="123239"/>
                </a:cubicBezTo>
                <a:lnTo>
                  <a:pt x="0" y="12152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accent5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ea typeface="맑은 고딕" pitchFamily="50" charset="-127"/>
            </a:endParaRPr>
          </a:p>
        </p:txBody>
      </p:sp>
      <p:sp>
        <p:nvSpPr>
          <p:cNvPr id="17" name="직사각형 22">
            <a:extLst>
              <a:ext uri="{FF2B5EF4-FFF2-40B4-BE49-F238E27FC236}">
                <a16:creationId xmlns:a16="http://schemas.microsoft.com/office/drawing/2014/main" id="{DC3435D8-7718-414D-C2AC-C34D688E819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357381" y="3018655"/>
            <a:ext cx="690801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en-US" altLang="ko-KR" sz="1600" b="0" i="0" dirty="0">
                <a:effectLst/>
              </a:rPr>
              <a:t>you ever had a stroke. : </a:t>
            </a:r>
            <a:r>
              <a:rPr lang="ko-KR" altLang="en-US" sz="1600" b="0" i="0" dirty="0" err="1">
                <a:effectLst/>
              </a:rPr>
              <a:t>뇌졸증</a:t>
            </a:r>
            <a:r>
              <a:rPr lang="ko-KR" altLang="en-US" sz="1600" b="0" i="0" dirty="0">
                <a:effectLst/>
              </a:rPr>
              <a:t> 걸린 적이 있는지</a:t>
            </a:r>
            <a:endParaRPr lang="en-US" altLang="ko-KR" sz="1600" b="0" i="0" dirty="0">
              <a:effectLst/>
            </a:endParaRPr>
          </a:p>
          <a:p>
            <a:r>
              <a:rPr lang="en-US" altLang="ko" sz="1600" dirty="0">
                <a:ea typeface="맑은 고딕" pitchFamily="50" charset="-127"/>
                <a:cs typeface="Calibri" panose="020F0502020204030204" pitchFamily="34" charset="0"/>
              </a:rPr>
              <a:t>(0=no, 1=yes)</a:t>
            </a:r>
          </a:p>
          <a:p>
            <a:pPr defTabSz="914400" latinLnBrk="1"/>
            <a:endParaRPr lang="en-US" altLang="ko" sz="1600" dirty="0">
              <a:ea typeface="맑은 고딕" pitchFamily="50" charset="-127"/>
              <a:cs typeface="Calibri" panose="020F050202020403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13444D5-1BEA-BC53-F8D1-7E04005628B2}"/>
              </a:ext>
            </a:extLst>
          </p:cNvPr>
          <p:cNvGrpSpPr/>
          <p:nvPr/>
        </p:nvGrpSpPr>
        <p:grpSpPr>
          <a:xfrm>
            <a:off x="531090" y="2978527"/>
            <a:ext cx="2660859" cy="652362"/>
            <a:chOff x="574139" y="1503363"/>
            <a:chExt cx="4666969" cy="108385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5" name="모서리가 둥근 직사각형 29">
              <a:extLst>
                <a:ext uri="{FF2B5EF4-FFF2-40B4-BE49-F238E27FC236}">
                  <a16:creationId xmlns:a16="http://schemas.microsoft.com/office/drawing/2014/main" id="{4D359E4C-E6EF-17B6-31FE-64EE1002EA8D}"/>
                </a:ext>
              </a:extLst>
            </p:cNvPr>
            <p:cNvSpPr/>
            <p:nvPr/>
          </p:nvSpPr>
          <p:spPr>
            <a:xfrm>
              <a:off x="766761" y="1503363"/>
              <a:ext cx="4474347" cy="1083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ea typeface="맑은 고딕" pitchFamily="50" charset="-127"/>
              </a:endParaRPr>
            </a:p>
          </p:txBody>
        </p:sp>
        <p:sp>
          <p:nvSpPr>
            <p:cNvPr id="6" name="Text Box 8">
              <a:extLst>
                <a:ext uri="{FF2B5EF4-FFF2-40B4-BE49-F238E27FC236}">
                  <a16:creationId xmlns:a16="http://schemas.microsoft.com/office/drawing/2014/main" id="{F9AE99EB-A6AC-4D7B-A1DD-D65814EBC4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4139" y="1720039"/>
              <a:ext cx="4666969" cy="5624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1600" b="1" i="0" dirty="0">
                  <a:effectLst/>
                  <a:latin typeface="Helvetica Neue"/>
                </a:rPr>
                <a:t>Stroke</a:t>
              </a:r>
              <a:endParaRPr lang="en-US" altLang="ko-KR" sz="1600" b="1" dirty="0">
                <a:cs typeface="Calibri" panose="020F0502020204030204" pitchFamily="34" charset="0"/>
              </a:endParaRPr>
            </a:p>
          </p:txBody>
        </p:sp>
      </p:grpSp>
      <p:sp>
        <p:nvSpPr>
          <p:cNvPr id="13" name="자유형 30">
            <a:extLst>
              <a:ext uri="{FF2B5EF4-FFF2-40B4-BE49-F238E27FC236}">
                <a16:creationId xmlns:a16="http://schemas.microsoft.com/office/drawing/2014/main" id="{75FC840B-045C-E755-9F58-7089EF4D8D32}"/>
              </a:ext>
            </a:extLst>
          </p:cNvPr>
          <p:cNvSpPr/>
          <p:nvPr/>
        </p:nvSpPr>
        <p:spPr>
          <a:xfrm>
            <a:off x="2240454" y="2092815"/>
            <a:ext cx="9337793" cy="796604"/>
          </a:xfrm>
          <a:custGeom>
            <a:avLst/>
            <a:gdLst>
              <a:gd name="connsiteX0" fmla="*/ 0 w 4590578"/>
              <a:gd name="connsiteY0" fmla="*/ 0 h 639683"/>
              <a:gd name="connsiteX1" fmla="*/ 4338550 w 4590578"/>
              <a:gd name="connsiteY1" fmla="*/ 0 h 639683"/>
              <a:gd name="connsiteX2" fmla="*/ 4590578 w 4590578"/>
              <a:gd name="connsiteY2" fmla="*/ 319842 h 639683"/>
              <a:gd name="connsiteX3" fmla="*/ 4338550 w 4590578"/>
              <a:gd name="connsiteY3" fmla="*/ 639683 h 639683"/>
              <a:gd name="connsiteX4" fmla="*/ 0 w 4590578"/>
              <a:gd name="connsiteY4" fmla="*/ 639683 h 639683"/>
              <a:gd name="connsiteX5" fmla="*/ 0 w 4590578"/>
              <a:gd name="connsiteY5" fmla="*/ 537117 h 639683"/>
              <a:gd name="connsiteX6" fmla="*/ 16994 w 4590578"/>
              <a:gd name="connsiteY6" fmla="*/ 535403 h 639683"/>
              <a:gd name="connsiteX7" fmla="*/ 184956 w 4590578"/>
              <a:gd name="connsiteY7" fmla="*/ 329321 h 639683"/>
              <a:gd name="connsiteX8" fmla="*/ 16994 w 4590578"/>
              <a:gd name="connsiteY8" fmla="*/ 123239 h 639683"/>
              <a:gd name="connsiteX9" fmla="*/ 0 w 4590578"/>
              <a:gd name="connsiteY9" fmla="*/ 121526 h 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0578" h="639683">
                <a:moveTo>
                  <a:pt x="0" y="0"/>
                </a:moveTo>
                <a:lnTo>
                  <a:pt x="4338550" y="0"/>
                </a:lnTo>
                <a:cubicBezTo>
                  <a:pt x="4477741" y="0"/>
                  <a:pt x="4590578" y="143198"/>
                  <a:pt x="4590578" y="319842"/>
                </a:cubicBezTo>
                <a:cubicBezTo>
                  <a:pt x="4590578" y="496485"/>
                  <a:pt x="4477741" y="639683"/>
                  <a:pt x="4338550" y="639683"/>
                </a:cubicBezTo>
                <a:lnTo>
                  <a:pt x="0" y="639683"/>
                </a:lnTo>
                <a:lnTo>
                  <a:pt x="0" y="537117"/>
                </a:lnTo>
                <a:lnTo>
                  <a:pt x="16994" y="535403"/>
                </a:lnTo>
                <a:cubicBezTo>
                  <a:pt x="112850" y="515788"/>
                  <a:pt x="184956" y="430975"/>
                  <a:pt x="184956" y="329321"/>
                </a:cubicBezTo>
                <a:cubicBezTo>
                  <a:pt x="184956" y="227667"/>
                  <a:pt x="112850" y="142854"/>
                  <a:pt x="16994" y="123239"/>
                </a:cubicBezTo>
                <a:lnTo>
                  <a:pt x="0" y="12152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accent5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D31E21E-C92F-421A-94D7-FEE6938CFDB3}"/>
              </a:ext>
            </a:extLst>
          </p:cNvPr>
          <p:cNvGrpSpPr/>
          <p:nvPr/>
        </p:nvGrpSpPr>
        <p:grpSpPr>
          <a:xfrm>
            <a:off x="350144" y="2051559"/>
            <a:ext cx="2968918" cy="849494"/>
            <a:chOff x="428392" y="1503363"/>
            <a:chExt cx="3813157" cy="108385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5" name="모서리가 둥근 직사각형 29">
              <a:extLst>
                <a:ext uri="{FF2B5EF4-FFF2-40B4-BE49-F238E27FC236}">
                  <a16:creationId xmlns:a16="http://schemas.microsoft.com/office/drawing/2014/main" id="{CCD1BE49-BF1D-1B5D-FFBE-6F8F6DEDC49A}"/>
                </a:ext>
              </a:extLst>
            </p:cNvPr>
            <p:cNvSpPr/>
            <p:nvPr/>
          </p:nvSpPr>
          <p:spPr>
            <a:xfrm>
              <a:off x="766762" y="1503363"/>
              <a:ext cx="3294218" cy="1083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ea typeface="맑은 고딕" pitchFamily="50" charset="-127"/>
              </a:endParaRPr>
            </a:p>
          </p:txBody>
        </p:sp>
        <p:sp>
          <p:nvSpPr>
            <p:cNvPr id="18" name="Text Box 8">
              <a:extLst>
                <a:ext uri="{FF2B5EF4-FFF2-40B4-BE49-F238E27FC236}">
                  <a16:creationId xmlns:a16="http://schemas.microsoft.com/office/drawing/2014/main" id="{523C0046-0ADD-5115-93C4-EEAC38A585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392" y="1802352"/>
              <a:ext cx="3813157" cy="4319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1600" b="1" i="0" dirty="0" err="1">
                  <a:effectLst/>
                  <a:latin typeface="Helvetica Neue"/>
                </a:rPr>
                <a:t>DiffWalk</a:t>
              </a:r>
              <a:endParaRPr lang="en-US" altLang="ko-KR" sz="1600" b="1" dirty="0">
                <a:cs typeface="Calibri" panose="020F0502020204030204" pitchFamily="34" charset="0"/>
              </a:endParaRPr>
            </a:p>
          </p:txBody>
        </p:sp>
      </p:grpSp>
      <p:sp>
        <p:nvSpPr>
          <p:cNvPr id="19" name="직사각형 22">
            <a:extLst>
              <a:ext uri="{FF2B5EF4-FFF2-40B4-BE49-F238E27FC236}">
                <a16:creationId xmlns:a16="http://schemas.microsoft.com/office/drawing/2014/main" id="{4D3CCD72-1CB2-66FC-62AB-1DA77F76F3C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337853" y="2061433"/>
            <a:ext cx="820131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en-US" altLang="ko-KR" sz="1600" b="0" i="0" dirty="0">
                <a:effectLst/>
              </a:rPr>
              <a:t>Do you have serious difficulty walking or climbing stairs? : </a:t>
            </a:r>
          </a:p>
          <a:p>
            <a:pPr defTabSz="914400" latinLnBrk="1"/>
            <a:r>
              <a:rPr lang="ko-KR" altLang="en-US" sz="1600" b="0" i="0" dirty="0">
                <a:effectLst/>
              </a:rPr>
              <a:t>걷기나 계단 오르기에 어려움이 있는지</a:t>
            </a:r>
            <a:endParaRPr lang="en-US" altLang="ko-KR" sz="1600" b="0" i="0" dirty="0">
              <a:effectLst/>
            </a:endParaRPr>
          </a:p>
          <a:p>
            <a:r>
              <a:rPr lang="en-US" altLang="ko" sz="1600" dirty="0">
                <a:ea typeface="맑은 고딕" pitchFamily="50" charset="-127"/>
                <a:cs typeface="Calibri" panose="020F0502020204030204" pitchFamily="34" charset="0"/>
              </a:rPr>
              <a:t>(0=no, 1=yes)</a:t>
            </a:r>
          </a:p>
          <a:p>
            <a:pPr defTabSz="914400" latinLnBrk="1"/>
            <a:endParaRPr lang="en-US" altLang="ko" sz="1600" dirty="0">
              <a:ea typeface="맑은 고딕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자유형 30">
            <a:extLst>
              <a:ext uri="{FF2B5EF4-FFF2-40B4-BE49-F238E27FC236}">
                <a16:creationId xmlns:a16="http://schemas.microsoft.com/office/drawing/2014/main" id="{44EC9704-2071-38ED-0A44-5D85962235E5}"/>
              </a:ext>
            </a:extLst>
          </p:cNvPr>
          <p:cNvSpPr/>
          <p:nvPr/>
        </p:nvSpPr>
        <p:spPr>
          <a:xfrm>
            <a:off x="2070037" y="1358188"/>
            <a:ext cx="9508210" cy="615897"/>
          </a:xfrm>
          <a:custGeom>
            <a:avLst/>
            <a:gdLst>
              <a:gd name="connsiteX0" fmla="*/ 0 w 4590578"/>
              <a:gd name="connsiteY0" fmla="*/ 0 h 639683"/>
              <a:gd name="connsiteX1" fmla="*/ 4338550 w 4590578"/>
              <a:gd name="connsiteY1" fmla="*/ 0 h 639683"/>
              <a:gd name="connsiteX2" fmla="*/ 4590578 w 4590578"/>
              <a:gd name="connsiteY2" fmla="*/ 319842 h 639683"/>
              <a:gd name="connsiteX3" fmla="*/ 4338550 w 4590578"/>
              <a:gd name="connsiteY3" fmla="*/ 639683 h 639683"/>
              <a:gd name="connsiteX4" fmla="*/ 0 w 4590578"/>
              <a:gd name="connsiteY4" fmla="*/ 639683 h 639683"/>
              <a:gd name="connsiteX5" fmla="*/ 0 w 4590578"/>
              <a:gd name="connsiteY5" fmla="*/ 537117 h 639683"/>
              <a:gd name="connsiteX6" fmla="*/ 16994 w 4590578"/>
              <a:gd name="connsiteY6" fmla="*/ 535403 h 639683"/>
              <a:gd name="connsiteX7" fmla="*/ 184956 w 4590578"/>
              <a:gd name="connsiteY7" fmla="*/ 329321 h 639683"/>
              <a:gd name="connsiteX8" fmla="*/ 16994 w 4590578"/>
              <a:gd name="connsiteY8" fmla="*/ 123239 h 639683"/>
              <a:gd name="connsiteX9" fmla="*/ 0 w 4590578"/>
              <a:gd name="connsiteY9" fmla="*/ 121526 h 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0578" h="639683">
                <a:moveTo>
                  <a:pt x="0" y="0"/>
                </a:moveTo>
                <a:lnTo>
                  <a:pt x="4338550" y="0"/>
                </a:lnTo>
                <a:cubicBezTo>
                  <a:pt x="4477741" y="0"/>
                  <a:pt x="4590578" y="143198"/>
                  <a:pt x="4590578" y="319842"/>
                </a:cubicBezTo>
                <a:cubicBezTo>
                  <a:pt x="4590578" y="496485"/>
                  <a:pt x="4477741" y="639683"/>
                  <a:pt x="4338550" y="639683"/>
                </a:cubicBezTo>
                <a:lnTo>
                  <a:pt x="0" y="639683"/>
                </a:lnTo>
                <a:lnTo>
                  <a:pt x="0" y="537117"/>
                </a:lnTo>
                <a:lnTo>
                  <a:pt x="16994" y="535403"/>
                </a:lnTo>
                <a:cubicBezTo>
                  <a:pt x="112850" y="515788"/>
                  <a:pt x="184956" y="430975"/>
                  <a:pt x="184956" y="329321"/>
                </a:cubicBezTo>
                <a:cubicBezTo>
                  <a:pt x="184956" y="227667"/>
                  <a:pt x="112850" y="142854"/>
                  <a:pt x="16994" y="123239"/>
                </a:cubicBezTo>
                <a:lnTo>
                  <a:pt x="0" y="12152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accent5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sp>
        <p:nvSpPr>
          <p:cNvPr id="21" name="직사각형 22">
            <a:extLst>
              <a:ext uri="{FF2B5EF4-FFF2-40B4-BE49-F238E27FC236}">
                <a16:creationId xmlns:a16="http://schemas.microsoft.com/office/drawing/2014/main" id="{C7FB8196-550C-F191-8EF3-2AACE4691CA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344224" y="1354041"/>
            <a:ext cx="802903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en-US" altLang="ko-KR" sz="1600" i="0" dirty="0">
                <a:effectLst/>
              </a:rPr>
              <a:t>physical illness or injury days in past 30 days scale 1-30</a:t>
            </a:r>
          </a:p>
          <a:p>
            <a:pPr defTabSz="914400" latinLnBrk="1"/>
            <a:r>
              <a:rPr lang="en-US" altLang="ko-KR" sz="1600" dirty="0"/>
              <a:t>(</a:t>
            </a:r>
            <a:r>
              <a:rPr lang="ko-KR" altLang="en-US" sz="1600" i="0" dirty="0">
                <a:effectLst/>
              </a:rPr>
              <a:t>지난 </a:t>
            </a:r>
            <a:r>
              <a:rPr lang="en-US" altLang="ko-KR" sz="1600" i="0" dirty="0">
                <a:effectLst/>
              </a:rPr>
              <a:t>30</a:t>
            </a:r>
            <a:r>
              <a:rPr lang="ko-KR" altLang="en-US" sz="1600" i="0" dirty="0">
                <a:effectLst/>
              </a:rPr>
              <a:t>일 내 물리적 질환</a:t>
            </a:r>
            <a:r>
              <a:rPr lang="en-US" altLang="ko-KR" sz="1600" i="0" dirty="0">
                <a:effectLst/>
              </a:rPr>
              <a:t>/</a:t>
            </a:r>
            <a:r>
              <a:rPr lang="ko-KR" altLang="en-US" sz="1600" i="0" dirty="0">
                <a:effectLst/>
              </a:rPr>
              <a:t>부상일수</a:t>
            </a:r>
            <a:r>
              <a:rPr lang="en-US" altLang="ko-KR" sz="1600" i="0" dirty="0">
                <a:effectLst/>
              </a:rPr>
              <a:t>)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816DEB1-06D5-0D53-22C5-6465055CA821}"/>
              </a:ext>
            </a:extLst>
          </p:cNvPr>
          <p:cNvGrpSpPr/>
          <p:nvPr/>
        </p:nvGrpSpPr>
        <p:grpSpPr>
          <a:xfrm>
            <a:off x="451650" y="1343025"/>
            <a:ext cx="2867412" cy="631060"/>
            <a:chOff x="473039" y="1572531"/>
            <a:chExt cx="3813157" cy="128701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3" name="모서리가 둥근 직사각형 29">
              <a:extLst>
                <a:ext uri="{FF2B5EF4-FFF2-40B4-BE49-F238E27FC236}">
                  <a16:creationId xmlns:a16="http://schemas.microsoft.com/office/drawing/2014/main" id="{7C1DA9A9-B887-A6C1-CEA5-D9ADBC9F827E}"/>
                </a:ext>
              </a:extLst>
            </p:cNvPr>
            <p:cNvSpPr/>
            <p:nvPr/>
          </p:nvSpPr>
          <p:spPr>
            <a:xfrm>
              <a:off x="763666" y="1572531"/>
              <a:ext cx="3294218" cy="128701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ea typeface="맑은 고딕" pitchFamily="50" charset="-127"/>
              </a:endParaRPr>
            </a:p>
          </p:txBody>
        </p:sp>
        <p:sp>
          <p:nvSpPr>
            <p:cNvPr id="24" name="Text Box 8">
              <a:extLst>
                <a:ext uri="{FF2B5EF4-FFF2-40B4-BE49-F238E27FC236}">
                  <a16:creationId xmlns:a16="http://schemas.microsoft.com/office/drawing/2014/main" id="{7BE0B166-2CCB-5B84-4B5A-C74D366445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039" y="1823131"/>
              <a:ext cx="3813157" cy="690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1600" b="1" i="0" dirty="0" err="1">
                  <a:effectLst/>
                  <a:latin typeface="Helvetica Neue"/>
                </a:rPr>
                <a:t>PhysHlth</a:t>
              </a:r>
              <a:endParaRPr lang="en-US" altLang="ko-KR" sz="1600" b="1" dirty="0">
                <a:cs typeface="Calibri" panose="020F0502020204030204" pitchFamily="34" charset="0"/>
              </a:endParaRPr>
            </a:p>
          </p:txBody>
        </p:sp>
      </p:grpSp>
      <p:sp>
        <p:nvSpPr>
          <p:cNvPr id="3" name="자유형 30">
            <a:extLst>
              <a:ext uri="{FF2B5EF4-FFF2-40B4-BE49-F238E27FC236}">
                <a16:creationId xmlns:a16="http://schemas.microsoft.com/office/drawing/2014/main" id="{094FF023-1164-50B1-D60F-E3AF39208E51}"/>
              </a:ext>
            </a:extLst>
          </p:cNvPr>
          <p:cNvSpPr/>
          <p:nvPr/>
        </p:nvSpPr>
        <p:spPr>
          <a:xfrm>
            <a:off x="2339790" y="5694163"/>
            <a:ext cx="9328334" cy="682068"/>
          </a:xfrm>
          <a:custGeom>
            <a:avLst/>
            <a:gdLst>
              <a:gd name="connsiteX0" fmla="*/ 0 w 4590578"/>
              <a:gd name="connsiteY0" fmla="*/ 0 h 639683"/>
              <a:gd name="connsiteX1" fmla="*/ 4338550 w 4590578"/>
              <a:gd name="connsiteY1" fmla="*/ 0 h 639683"/>
              <a:gd name="connsiteX2" fmla="*/ 4590578 w 4590578"/>
              <a:gd name="connsiteY2" fmla="*/ 319842 h 639683"/>
              <a:gd name="connsiteX3" fmla="*/ 4338550 w 4590578"/>
              <a:gd name="connsiteY3" fmla="*/ 639683 h 639683"/>
              <a:gd name="connsiteX4" fmla="*/ 0 w 4590578"/>
              <a:gd name="connsiteY4" fmla="*/ 639683 h 639683"/>
              <a:gd name="connsiteX5" fmla="*/ 0 w 4590578"/>
              <a:gd name="connsiteY5" fmla="*/ 537117 h 639683"/>
              <a:gd name="connsiteX6" fmla="*/ 16994 w 4590578"/>
              <a:gd name="connsiteY6" fmla="*/ 535403 h 639683"/>
              <a:gd name="connsiteX7" fmla="*/ 184956 w 4590578"/>
              <a:gd name="connsiteY7" fmla="*/ 329321 h 639683"/>
              <a:gd name="connsiteX8" fmla="*/ 16994 w 4590578"/>
              <a:gd name="connsiteY8" fmla="*/ 123239 h 639683"/>
              <a:gd name="connsiteX9" fmla="*/ 0 w 4590578"/>
              <a:gd name="connsiteY9" fmla="*/ 121526 h 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0578" h="639683">
                <a:moveTo>
                  <a:pt x="0" y="0"/>
                </a:moveTo>
                <a:lnTo>
                  <a:pt x="4338550" y="0"/>
                </a:lnTo>
                <a:cubicBezTo>
                  <a:pt x="4477741" y="0"/>
                  <a:pt x="4590578" y="143198"/>
                  <a:pt x="4590578" y="319842"/>
                </a:cubicBezTo>
                <a:cubicBezTo>
                  <a:pt x="4590578" y="496485"/>
                  <a:pt x="4477741" y="639683"/>
                  <a:pt x="4338550" y="639683"/>
                </a:cubicBezTo>
                <a:lnTo>
                  <a:pt x="0" y="639683"/>
                </a:lnTo>
                <a:lnTo>
                  <a:pt x="0" y="537117"/>
                </a:lnTo>
                <a:lnTo>
                  <a:pt x="16994" y="535403"/>
                </a:lnTo>
                <a:cubicBezTo>
                  <a:pt x="112850" y="515788"/>
                  <a:pt x="184956" y="430975"/>
                  <a:pt x="184956" y="329321"/>
                </a:cubicBezTo>
                <a:cubicBezTo>
                  <a:pt x="184956" y="227667"/>
                  <a:pt x="112850" y="142854"/>
                  <a:pt x="16994" y="123239"/>
                </a:cubicBezTo>
                <a:lnTo>
                  <a:pt x="0" y="12152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accent5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sp>
        <p:nvSpPr>
          <p:cNvPr id="7" name="자유형 30">
            <a:extLst>
              <a:ext uri="{FF2B5EF4-FFF2-40B4-BE49-F238E27FC236}">
                <a16:creationId xmlns:a16="http://schemas.microsoft.com/office/drawing/2014/main" id="{7E7870DB-A4A9-3BC6-576F-136080DD1E55}"/>
              </a:ext>
            </a:extLst>
          </p:cNvPr>
          <p:cNvSpPr/>
          <p:nvPr/>
        </p:nvSpPr>
        <p:spPr>
          <a:xfrm>
            <a:off x="2260740" y="4634245"/>
            <a:ext cx="9379907" cy="965976"/>
          </a:xfrm>
          <a:custGeom>
            <a:avLst/>
            <a:gdLst>
              <a:gd name="connsiteX0" fmla="*/ 0 w 4590578"/>
              <a:gd name="connsiteY0" fmla="*/ 0 h 639683"/>
              <a:gd name="connsiteX1" fmla="*/ 4338550 w 4590578"/>
              <a:gd name="connsiteY1" fmla="*/ 0 h 639683"/>
              <a:gd name="connsiteX2" fmla="*/ 4590578 w 4590578"/>
              <a:gd name="connsiteY2" fmla="*/ 319842 h 639683"/>
              <a:gd name="connsiteX3" fmla="*/ 4338550 w 4590578"/>
              <a:gd name="connsiteY3" fmla="*/ 639683 h 639683"/>
              <a:gd name="connsiteX4" fmla="*/ 0 w 4590578"/>
              <a:gd name="connsiteY4" fmla="*/ 639683 h 639683"/>
              <a:gd name="connsiteX5" fmla="*/ 0 w 4590578"/>
              <a:gd name="connsiteY5" fmla="*/ 537117 h 639683"/>
              <a:gd name="connsiteX6" fmla="*/ 16994 w 4590578"/>
              <a:gd name="connsiteY6" fmla="*/ 535403 h 639683"/>
              <a:gd name="connsiteX7" fmla="*/ 184956 w 4590578"/>
              <a:gd name="connsiteY7" fmla="*/ 329321 h 639683"/>
              <a:gd name="connsiteX8" fmla="*/ 16994 w 4590578"/>
              <a:gd name="connsiteY8" fmla="*/ 123239 h 639683"/>
              <a:gd name="connsiteX9" fmla="*/ 0 w 4590578"/>
              <a:gd name="connsiteY9" fmla="*/ 121526 h 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0578" h="639683">
                <a:moveTo>
                  <a:pt x="0" y="0"/>
                </a:moveTo>
                <a:lnTo>
                  <a:pt x="4338550" y="0"/>
                </a:lnTo>
                <a:cubicBezTo>
                  <a:pt x="4477741" y="0"/>
                  <a:pt x="4590578" y="143198"/>
                  <a:pt x="4590578" y="319842"/>
                </a:cubicBezTo>
                <a:cubicBezTo>
                  <a:pt x="4590578" y="496485"/>
                  <a:pt x="4477741" y="639683"/>
                  <a:pt x="4338550" y="639683"/>
                </a:cubicBezTo>
                <a:lnTo>
                  <a:pt x="0" y="639683"/>
                </a:lnTo>
                <a:lnTo>
                  <a:pt x="0" y="537117"/>
                </a:lnTo>
                <a:lnTo>
                  <a:pt x="16994" y="535403"/>
                </a:lnTo>
                <a:cubicBezTo>
                  <a:pt x="112850" y="515788"/>
                  <a:pt x="184956" y="430975"/>
                  <a:pt x="184956" y="329321"/>
                </a:cubicBezTo>
                <a:cubicBezTo>
                  <a:pt x="184956" y="227667"/>
                  <a:pt x="112850" y="142854"/>
                  <a:pt x="16994" y="123239"/>
                </a:cubicBezTo>
                <a:lnTo>
                  <a:pt x="0" y="12152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accent5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5">
                  <a:lumMod val="75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8" name="자유형 30">
            <a:extLst>
              <a:ext uri="{FF2B5EF4-FFF2-40B4-BE49-F238E27FC236}">
                <a16:creationId xmlns:a16="http://schemas.microsoft.com/office/drawing/2014/main" id="{082C0C5E-7255-2F27-63CB-8D5F474E00D3}"/>
              </a:ext>
            </a:extLst>
          </p:cNvPr>
          <p:cNvSpPr/>
          <p:nvPr/>
        </p:nvSpPr>
        <p:spPr>
          <a:xfrm>
            <a:off x="2339790" y="3760634"/>
            <a:ext cx="9300857" cy="775193"/>
          </a:xfrm>
          <a:custGeom>
            <a:avLst/>
            <a:gdLst>
              <a:gd name="connsiteX0" fmla="*/ 0 w 4590578"/>
              <a:gd name="connsiteY0" fmla="*/ 0 h 639683"/>
              <a:gd name="connsiteX1" fmla="*/ 4338550 w 4590578"/>
              <a:gd name="connsiteY1" fmla="*/ 0 h 639683"/>
              <a:gd name="connsiteX2" fmla="*/ 4590578 w 4590578"/>
              <a:gd name="connsiteY2" fmla="*/ 319842 h 639683"/>
              <a:gd name="connsiteX3" fmla="*/ 4338550 w 4590578"/>
              <a:gd name="connsiteY3" fmla="*/ 639683 h 639683"/>
              <a:gd name="connsiteX4" fmla="*/ 0 w 4590578"/>
              <a:gd name="connsiteY4" fmla="*/ 639683 h 639683"/>
              <a:gd name="connsiteX5" fmla="*/ 0 w 4590578"/>
              <a:gd name="connsiteY5" fmla="*/ 537117 h 639683"/>
              <a:gd name="connsiteX6" fmla="*/ 16994 w 4590578"/>
              <a:gd name="connsiteY6" fmla="*/ 535403 h 639683"/>
              <a:gd name="connsiteX7" fmla="*/ 184956 w 4590578"/>
              <a:gd name="connsiteY7" fmla="*/ 329321 h 639683"/>
              <a:gd name="connsiteX8" fmla="*/ 16994 w 4590578"/>
              <a:gd name="connsiteY8" fmla="*/ 123239 h 639683"/>
              <a:gd name="connsiteX9" fmla="*/ 0 w 4590578"/>
              <a:gd name="connsiteY9" fmla="*/ 121526 h 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0578" h="639683">
                <a:moveTo>
                  <a:pt x="0" y="0"/>
                </a:moveTo>
                <a:lnTo>
                  <a:pt x="4338550" y="0"/>
                </a:lnTo>
                <a:cubicBezTo>
                  <a:pt x="4477741" y="0"/>
                  <a:pt x="4590578" y="143198"/>
                  <a:pt x="4590578" y="319842"/>
                </a:cubicBezTo>
                <a:cubicBezTo>
                  <a:pt x="4590578" y="496485"/>
                  <a:pt x="4477741" y="639683"/>
                  <a:pt x="4338550" y="639683"/>
                </a:cubicBezTo>
                <a:lnTo>
                  <a:pt x="0" y="639683"/>
                </a:lnTo>
                <a:lnTo>
                  <a:pt x="0" y="537117"/>
                </a:lnTo>
                <a:lnTo>
                  <a:pt x="16994" y="535403"/>
                </a:lnTo>
                <a:cubicBezTo>
                  <a:pt x="112850" y="515788"/>
                  <a:pt x="184956" y="430975"/>
                  <a:pt x="184956" y="329321"/>
                </a:cubicBezTo>
                <a:cubicBezTo>
                  <a:pt x="184956" y="227667"/>
                  <a:pt x="112850" y="142854"/>
                  <a:pt x="16994" y="123239"/>
                </a:cubicBezTo>
                <a:lnTo>
                  <a:pt x="0" y="12152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accent5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sp>
        <p:nvSpPr>
          <p:cNvPr id="9" name="직사각형 22">
            <a:extLst>
              <a:ext uri="{FF2B5EF4-FFF2-40B4-BE49-F238E27FC236}">
                <a16:creationId xmlns:a16="http://schemas.microsoft.com/office/drawing/2014/main" id="{FFA3BC12-2905-8734-BBE7-298C31B82BC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409175" y="3888199"/>
            <a:ext cx="789913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ko-KR" altLang="en-US" sz="1600" b="0" i="0" dirty="0">
                <a:effectLst/>
              </a:rPr>
              <a:t>혈압이 높은 지</a:t>
            </a:r>
            <a:endParaRPr lang="en-US" altLang="ko-KR" sz="1600" b="0" i="0" dirty="0">
              <a:effectLst/>
            </a:endParaRPr>
          </a:p>
          <a:p>
            <a:r>
              <a:rPr lang="en-US" altLang="ko" sz="1600" dirty="0">
                <a:ea typeface="맑은 고딕" pitchFamily="50" charset="-127"/>
                <a:cs typeface="Calibri" panose="020F0502020204030204" pitchFamily="34" charset="0"/>
              </a:rPr>
              <a:t>(0=no, 1=yes)</a:t>
            </a:r>
          </a:p>
          <a:p>
            <a:pPr defTabSz="914400" latinLnBrk="1"/>
            <a:endParaRPr lang="en-US" altLang="ko" sz="1600" dirty="0">
              <a:ea typeface="맑은 고딕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직사각형 22">
            <a:extLst>
              <a:ext uri="{FF2B5EF4-FFF2-40B4-BE49-F238E27FC236}">
                <a16:creationId xmlns:a16="http://schemas.microsoft.com/office/drawing/2014/main" id="{205662AB-1922-0F87-13A6-89FE38FD36E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431962" y="4684297"/>
            <a:ext cx="8013094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en-US" altLang="ko-KR" sz="1600" b="0" i="0" dirty="0">
                <a:effectLst/>
              </a:rPr>
              <a:t>coronary heart disease (CHD) or myocardial infarction (MI) </a:t>
            </a:r>
          </a:p>
          <a:p>
            <a:pPr defTabSz="914400" latinLnBrk="1"/>
            <a:r>
              <a:rPr lang="ko-KR" altLang="en-US" sz="1600" b="0" i="0" dirty="0">
                <a:effectLst/>
              </a:rPr>
              <a:t>코로나 심장질환 유무 </a:t>
            </a:r>
            <a:r>
              <a:rPr lang="en-US" altLang="ko-KR" sz="1600" b="0" i="0" dirty="0">
                <a:effectLst/>
              </a:rPr>
              <a:t>or </a:t>
            </a:r>
            <a:r>
              <a:rPr lang="ko-KR" altLang="en-US" sz="1600" b="0" i="0" dirty="0">
                <a:effectLst/>
              </a:rPr>
              <a:t>심근경색 유</a:t>
            </a:r>
            <a:r>
              <a:rPr lang="ko-KR" altLang="en-US" sz="1600" dirty="0"/>
              <a:t>무</a:t>
            </a:r>
            <a:endParaRPr lang="en-US" altLang="ko-KR" sz="1600" dirty="0"/>
          </a:p>
          <a:p>
            <a:r>
              <a:rPr lang="en-US" altLang="ko" sz="1600" dirty="0">
                <a:ea typeface="맑은 고딕" pitchFamily="50" charset="-127"/>
                <a:cs typeface="Calibri" panose="020F0502020204030204" pitchFamily="34" charset="0"/>
              </a:rPr>
              <a:t>(0=no, 1=yes)</a:t>
            </a:r>
          </a:p>
          <a:p>
            <a:pPr defTabSz="914400" latinLnBrk="1"/>
            <a:endParaRPr lang="en-US" altLang="ko" sz="1600" dirty="0">
              <a:ea typeface="맑은 고딕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12909DB-49E3-BE05-6E6A-B3D2EBD3FA9A}"/>
              </a:ext>
            </a:extLst>
          </p:cNvPr>
          <p:cNvGrpSpPr/>
          <p:nvPr/>
        </p:nvGrpSpPr>
        <p:grpSpPr>
          <a:xfrm>
            <a:off x="531090" y="4616834"/>
            <a:ext cx="2774634" cy="986479"/>
            <a:chOff x="442294" y="1503363"/>
            <a:chExt cx="5120189" cy="108385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2" name="모서리가 둥근 직사각형 29">
              <a:extLst>
                <a:ext uri="{FF2B5EF4-FFF2-40B4-BE49-F238E27FC236}">
                  <a16:creationId xmlns:a16="http://schemas.microsoft.com/office/drawing/2014/main" id="{93616839-BED7-442E-E75B-FA1F1848D8E9}"/>
                </a:ext>
              </a:extLst>
            </p:cNvPr>
            <p:cNvSpPr/>
            <p:nvPr/>
          </p:nvSpPr>
          <p:spPr>
            <a:xfrm>
              <a:off x="766760" y="1503363"/>
              <a:ext cx="4795723" cy="1083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ea typeface="맑은 고딕" pitchFamily="50" charset="-127"/>
              </a:endParaRPr>
            </a:p>
          </p:txBody>
        </p:sp>
        <p:sp>
          <p:nvSpPr>
            <p:cNvPr id="25" name="Text Box 8">
              <a:extLst>
                <a:ext uri="{FF2B5EF4-FFF2-40B4-BE49-F238E27FC236}">
                  <a16:creationId xmlns:a16="http://schemas.microsoft.com/office/drawing/2014/main" id="{EDB612E7-6D00-CD06-26C8-168DD5CE5F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294" y="1837426"/>
              <a:ext cx="5120189" cy="371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1600" b="1" i="0" dirty="0" err="1">
                  <a:effectLst/>
                  <a:latin typeface="Helvetica Neue"/>
                </a:rPr>
                <a:t>HeartDiseaseorAttack</a:t>
              </a:r>
              <a:endParaRPr lang="en-US" altLang="ko-KR" sz="1600" b="1" dirty="0">
                <a:cs typeface="Calibri" panose="020F0502020204030204" pitchFamily="34" charset="0"/>
              </a:endParaRPr>
            </a:p>
          </p:txBody>
        </p:sp>
      </p:grpSp>
      <p:sp>
        <p:nvSpPr>
          <p:cNvPr id="26" name="직사각형 22">
            <a:extLst>
              <a:ext uri="{FF2B5EF4-FFF2-40B4-BE49-F238E27FC236}">
                <a16:creationId xmlns:a16="http://schemas.microsoft.com/office/drawing/2014/main" id="{38B0C25E-A526-64DF-7AEC-2DC1259D746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510130" y="5780815"/>
            <a:ext cx="802903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ko-KR" altLang="en-US" sz="1600" b="0" i="0" dirty="0">
                <a:effectLst/>
              </a:rPr>
              <a:t>당뇨병인지</a:t>
            </a:r>
            <a:endParaRPr lang="en-US" altLang="ko-KR" sz="1600" b="0" i="0" dirty="0">
              <a:effectLst/>
            </a:endParaRPr>
          </a:p>
          <a:p>
            <a:r>
              <a:rPr lang="en-US" altLang="ko" sz="1600" dirty="0">
                <a:ea typeface="맑은 고딕" pitchFamily="50" charset="-127"/>
                <a:cs typeface="Calibri" panose="020F0502020204030204" pitchFamily="34" charset="0"/>
              </a:rPr>
              <a:t>(0=no, 1=yes)</a:t>
            </a:r>
          </a:p>
          <a:p>
            <a:pPr defTabSz="914400" latinLnBrk="1"/>
            <a:endParaRPr lang="en-US" altLang="ko" sz="1600" dirty="0">
              <a:ea typeface="맑은 고딕" pitchFamily="50" charset="-127"/>
              <a:cs typeface="Calibri" panose="020F0502020204030204" pitchFamily="34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1CD9302-562A-6AB2-B9A2-0C83A42C0034}"/>
              </a:ext>
            </a:extLst>
          </p:cNvPr>
          <p:cNvGrpSpPr/>
          <p:nvPr/>
        </p:nvGrpSpPr>
        <p:grpSpPr>
          <a:xfrm>
            <a:off x="523876" y="5680786"/>
            <a:ext cx="2896692" cy="695446"/>
            <a:chOff x="507291" y="1509619"/>
            <a:chExt cx="3813157" cy="1159949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8" name="모서리가 둥근 직사각형 29">
              <a:extLst>
                <a:ext uri="{FF2B5EF4-FFF2-40B4-BE49-F238E27FC236}">
                  <a16:creationId xmlns:a16="http://schemas.microsoft.com/office/drawing/2014/main" id="{72BC1538-01CE-83E9-16A5-29428A6FB8BA}"/>
                </a:ext>
              </a:extLst>
            </p:cNvPr>
            <p:cNvSpPr/>
            <p:nvPr/>
          </p:nvSpPr>
          <p:spPr>
            <a:xfrm>
              <a:off x="786332" y="1509619"/>
              <a:ext cx="3294218" cy="11599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ea typeface="맑은 고딕" pitchFamily="50" charset="-127"/>
              </a:endParaRPr>
            </a:p>
          </p:txBody>
        </p:sp>
        <p:sp>
          <p:nvSpPr>
            <p:cNvPr id="29" name="Text Box 8">
              <a:extLst>
                <a:ext uri="{FF2B5EF4-FFF2-40B4-BE49-F238E27FC236}">
                  <a16:creationId xmlns:a16="http://schemas.microsoft.com/office/drawing/2014/main" id="{B02E4965-B9E6-6140-F643-04ECC3E7CB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291" y="1709374"/>
              <a:ext cx="3813157" cy="5646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1600" b="1" i="0" dirty="0">
                  <a:effectLst/>
                  <a:latin typeface="Helvetica Neue"/>
                </a:rPr>
                <a:t>Diabetes</a:t>
              </a:r>
              <a:endParaRPr lang="en-US" altLang="ko-KR" sz="1600" b="1" dirty="0">
                <a:cs typeface="Calibri" panose="020F0502020204030204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980696-92F5-0598-2E3E-F713A2F51837}"/>
              </a:ext>
            </a:extLst>
          </p:cNvPr>
          <p:cNvGrpSpPr/>
          <p:nvPr/>
        </p:nvGrpSpPr>
        <p:grpSpPr>
          <a:xfrm>
            <a:off x="451651" y="3708363"/>
            <a:ext cx="3000342" cy="830997"/>
            <a:chOff x="460706" y="600915"/>
            <a:chExt cx="3813157" cy="108385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1" name="모서리가 둥근 직사각형 29">
              <a:extLst>
                <a:ext uri="{FF2B5EF4-FFF2-40B4-BE49-F238E27FC236}">
                  <a16:creationId xmlns:a16="http://schemas.microsoft.com/office/drawing/2014/main" id="{1A3CE96F-94BC-59C4-C515-01107A7DA366}"/>
                </a:ext>
              </a:extLst>
            </p:cNvPr>
            <p:cNvSpPr/>
            <p:nvPr/>
          </p:nvSpPr>
          <p:spPr>
            <a:xfrm>
              <a:off x="724747" y="600915"/>
              <a:ext cx="3294218" cy="1083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ea typeface="맑은 고딕" pitchFamily="50" charset="-127"/>
              </a:endParaRPr>
            </a:p>
          </p:txBody>
        </p:sp>
        <p:sp>
          <p:nvSpPr>
            <p:cNvPr id="32" name="Text Box 8">
              <a:extLst>
                <a:ext uri="{FF2B5EF4-FFF2-40B4-BE49-F238E27FC236}">
                  <a16:creationId xmlns:a16="http://schemas.microsoft.com/office/drawing/2014/main" id="{C0B4675C-749A-91F7-BCF5-0E06567D5F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706" y="904421"/>
              <a:ext cx="3813157" cy="4415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1600" b="1" i="0" dirty="0" err="1">
                  <a:effectLst/>
                  <a:latin typeface="Helvetica Neue"/>
                </a:rPr>
                <a:t>HighBP</a:t>
              </a:r>
              <a:endParaRPr lang="en-US" altLang="ko-KR" sz="1600" b="1" dirty="0"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7452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8537C-5554-FA91-06CB-CBBB1F0B8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4724" cy="5775327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b="1" dirty="0"/>
              <a:t>02. EDA </a:t>
            </a:r>
            <a:r>
              <a:rPr lang="ko-KR" altLang="en-US" sz="6000" b="1" dirty="0"/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2117089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58</Pages>
  <Paragraphs>457</Paragraphs>
  <Words>1693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박 은영</dc:creator>
  <cp:lastModifiedBy>leejeeweon93</cp:lastModifiedBy>
  <dc:title>PowerPoint 프레젠테이션</dc:title>
  <cp:version>9.104.151.49087</cp:version>
  <dcterms:modified xsi:type="dcterms:W3CDTF">2023-04-07T00:01:28Z</dcterms:modified>
</cp:coreProperties>
</file>